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48" r:id="rId5"/>
  </p:sldMasterIdLst>
  <p:notesMasterIdLst>
    <p:notesMasterId r:id="rId26"/>
  </p:notesMasterIdLst>
  <p:handoutMasterIdLst>
    <p:handoutMasterId r:id="rId27"/>
  </p:handoutMasterIdLst>
  <p:sldIdLst>
    <p:sldId id="408" r:id="rId6"/>
    <p:sldId id="409" r:id="rId7"/>
    <p:sldId id="423" r:id="rId8"/>
    <p:sldId id="437" r:id="rId9"/>
    <p:sldId id="440" r:id="rId10"/>
    <p:sldId id="420" r:id="rId11"/>
    <p:sldId id="436" r:id="rId12"/>
    <p:sldId id="422" r:id="rId13"/>
    <p:sldId id="433" r:id="rId14"/>
    <p:sldId id="431" r:id="rId15"/>
    <p:sldId id="434" r:id="rId16"/>
    <p:sldId id="424" r:id="rId17"/>
    <p:sldId id="435" r:id="rId18"/>
    <p:sldId id="425" r:id="rId19"/>
    <p:sldId id="426" r:id="rId20"/>
    <p:sldId id="427" r:id="rId21"/>
    <p:sldId id="428" r:id="rId22"/>
    <p:sldId id="432" r:id="rId23"/>
    <p:sldId id="438" r:id="rId24"/>
    <p:sldId id="439" r:id="rId25"/>
  </p:sldIdLst>
  <p:sldSz cx="9144000" cy="5143500" type="screen16x9"/>
  <p:notesSz cx="6886575" cy="10017125"/>
  <p:defaultTextStyle>
    <a:defPPr>
      <a:defRPr lang="en-AU"/>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521415D9-36F7-43E2-AB2F-B90AF26B5E84}">
      <p14:sectionLst xmlns:p14="http://schemas.microsoft.com/office/powerpoint/2010/main">
        <p14:section name="Default Section" id="{2E7DCEB6-EA03-48FB-8B95-CDBB672A24FA}">
          <p14:sldIdLst>
            <p14:sldId id="408"/>
            <p14:sldId id="409"/>
            <p14:sldId id="423"/>
            <p14:sldId id="437"/>
            <p14:sldId id="440"/>
            <p14:sldId id="420"/>
            <p14:sldId id="436"/>
            <p14:sldId id="422"/>
            <p14:sldId id="433"/>
            <p14:sldId id="431"/>
            <p14:sldId id="434"/>
            <p14:sldId id="424"/>
            <p14:sldId id="435"/>
            <p14:sldId id="425"/>
            <p14:sldId id="426"/>
            <p14:sldId id="427"/>
            <p14:sldId id="428"/>
            <p14:sldId id="432"/>
            <p14:sldId id="438"/>
            <p14:sldId id="439"/>
          </p14:sldIdLst>
        </p14:section>
        <p14:section name="Untitled Section" id="{217445DA-26ED-4421-AEAC-0A9264A00C1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0000"/>
    <a:srgbClr val="FF9900"/>
    <a:srgbClr val="101939"/>
    <a:srgbClr val="042A00"/>
    <a:srgbClr val="FFE6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AD8BE7-661E-4397-AD5F-56A532B8A1F4}" v="3" dt="2021-09-22T06:45:33.0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1951" autoAdjust="0"/>
  </p:normalViewPr>
  <p:slideViewPr>
    <p:cSldViewPr>
      <p:cViewPr varScale="1">
        <p:scale>
          <a:sx n="86" d="100"/>
          <a:sy n="86" d="100"/>
        </p:scale>
        <p:origin x="1248" y="63"/>
      </p:cViewPr>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microsoft.com/office/2016/11/relationships/changesInfo" Target="changesInfos/changesInfo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handoutMaster" Target="handoutMasters/handoutMaster1.xml"/><Relationship Id="rId30" Type="http://schemas.openxmlformats.org/officeDocument/2006/relationships/theme" Target="theme/theme1.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rt Withers" userId="be4dd642-140a-4a0b-865e-c6adf6c37ce4" providerId="ADAL" clId="{24AD8BE7-661E-4397-AD5F-56A532B8A1F4}"/>
    <pc:docChg chg="custSel delSld modSld modSection">
      <pc:chgData name="Kurt Withers" userId="be4dd642-140a-4a0b-865e-c6adf6c37ce4" providerId="ADAL" clId="{24AD8BE7-661E-4397-AD5F-56A532B8A1F4}" dt="2021-09-22T06:45:41.839" v="13" actId="47"/>
      <pc:docMkLst>
        <pc:docMk/>
      </pc:docMkLst>
      <pc:sldChg chg="del">
        <pc:chgData name="Kurt Withers" userId="be4dd642-140a-4a0b-865e-c6adf6c37ce4" providerId="ADAL" clId="{24AD8BE7-661E-4397-AD5F-56A532B8A1F4}" dt="2021-09-22T06:45:41.839" v="13" actId="47"/>
        <pc:sldMkLst>
          <pc:docMk/>
          <pc:sldMk cId="233083335" sldId="410"/>
        </pc:sldMkLst>
      </pc:sldChg>
      <pc:sldChg chg="del">
        <pc:chgData name="Kurt Withers" userId="be4dd642-140a-4a0b-865e-c6adf6c37ce4" providerId="ADAL" clId="{24AD8BE7-661E-4397-AD5F-56A532B8A1F4}" dt="2021-09-22T06:45:41.839" v="13" actId="47"/>
        <pc:sldMkLst>
          <pc:docMk/>
          <pc:sldMk cId="1551566126" sldId="414"/>
        </pc:sldMkLst>
      </pc:sldChg>
      <pc:sldChg chg="del">
        <pc:chgData name="Kurt Withers" userId="be4dd642-140a-4a0b-865e-c6adf6c37ce4" providerId="ADAL" clId="{24AD8BE7-661E-4397-AD5F-56A532B8A1F4}" dt="2021-09-22T06:45:41.839" v="13" actId="47"/>
        <pc:sldMkLst>
          <pc:docMk/>
          <pc:sldMk cId="221718500" sldId="415"/>
        </pc:sldMkLst>
      </pc:sldChg>
      <pc:sldChg chg="del">
        <pc:chgData name="Kurt Withers" userId="be4dd642-140a-4a0b-865e-c6adf6c37ce4" providerId="ADAL" clId="{24AD8BE7-661E-4397-AD5F-56A532B8A1F4}" dt="2021-09-22T06:45:41.839" v="13" actId="47"/>
        <pc:sldMkLst>
          <pc:docMk/>
          <pc:sldMk cId="22899936" sldId="416"/>
        </pc:sldMkLst>
      </pc:sldChg>
      <pc:sldChg chg="del">
        <pc:chgData name="Kurt Withers" userId="be4dd642-140a-4a0b-865e-c6adf6c37ce4" providerId="ADAL" clId="{24AD8BE7-661E-4397-AD5F-56A532B8A1F4}" dt="2021-09-22T06:45:41.839" v="13" actId="47"/>
        <pc:sldMkLst>
          <pc:docMk/>
          <pc:sldMk cId="4246009426" sldId="417"/>
        </pc:sldMkLst>
      </pc:sldChg>
      <pc:sldChg chg="del">
        <pc:chgData name="Kurt Withers" userId="be4dd642-140a-4a0b-865e-c6adf6c37ce4" providerId="ADAL" clId="{24AD8BE7-661E-4397-AD5F-56A532B8A1F4}" dt="2021-09-22T06:45:41.839" v="13" actId="47"/>
        <pc:sldMkLst>
          <pc:docMk/>
          <pc:sldMk cId="3373399308" sldId="418"/>
        </pc:sldMkLst>
      </pc:sldChg>
      <pc:sldChg chg="del">
        <pc:chgData name="Kurt Withers" userId="be4dd642-140a-4a0b-865e-c6adf6c37ce4" providerId="ADAL" clId="{24AD8BE7-661E-4397-AD5F-56A532B8A1F4}" dt="2021-09-22T06:45:41.839" v="13" actId="47"/>
        <pc:sldMkLst>
          <pc:docMk/>
          <pc:sldMk cId="516139766" sldId="419"/>
        </pc:sldMkLst>
      </pc:sldChg>
      <pc:sldChg chg="addSp delSp modSp mod delAnim">
        <pc:chgData name="Kurt Withers" userId="be4dd642-140a-4a0b-865e-c6adf6c37ce4" providerId="ADAL" clId="{24AD8BE7-661E-4397-AD5F-56A532B8A1F4}" dt="2021-09-22T06:45:07.369" v="4"/>
        <pc:sldMkLst>
          <pc:docMk/>
          <pc:sldMk cId="703406662" sldId="425"/>
        </pc:sldMkLst>
        <pc:picChg chg="del">
          <ac:chgData name="Kurt Withers" userId="be4dd642-140a-4a0b-865e-c6adf6c37ce4" providerId="ADAL" clId="{24AD8BE7-661E-4397-AD5F-56A532B8A1F4}" dt="2021-09-22T06:44:58.041" v="1" actId="478"/>
          <ac:picMkLst>
            <pc:docMk/>
            <pc:sldMk cId="703406662" sldId="425"/>
            <ac:picMk id="3" creationId="{99AFB98B-6C5E-4BB8-82BA-48278D913D86}"/>
          </ac:picMkLst>
        </pc:picChg>
        <pc:picChg chg="del">
          <ac:chgData name="Kurt Withers" userId="be4dd642-140a-4a0b-865e-c6adf6c37ce4" providerId="ADAL" clId="{24AD8BE7-661E-4397-AD5F-56A532B8A1F4}" dt="2021-09-22T06:44:57.425" v="0" actId="478"/>
          <ac:picMkLst>
            <pc:docMk/>
            <pc:sldMk cId="703406662" sldId="425"/>
            <ac:picMk id="7" creationId="{8618639C-5DBC-447F-B57E-C1F1C5DC67A2}"/>
          </ac:picMkLst>
        </pc:picChg>
        <pc:picChg chg="del">
          <ac:chgData name="Kurt Withers" userId="be4dd642-140a-4a0b-865e-c6adf6c37ce4" providerId="ADAL" clId="{24AD8BE7-661E-4397-AD5F-56A532B8A1F4}" dt="2021-09-22T06:44:59.036" v="2" actId="478"/>
          <ac:picMkLst>
            <pc:docMk/>
            <pc:sldMk cId="703406662" sldId="425"/>
            <ac:picMk id="8" creationId="{E62A5C3F-9E27-4526-9269-94BE674F45B4}"/>
          </ac:picMkLst>
        </pc:picChg>
        <pc:picChg chg="del">
          <ac:chgData name="Kurt Withers" userId="be4dd642-140a-4a0b-865e-c6adf6c37ce4" providerId="ADAL" clId="{24AD8BE7-661E-4397-AD5F-56A532B8A1F4}" dt="2021-09-22T06:44:59.646" v="3" actId="478"/>
          <ac:picMkLst>
            <pc:docMk/>
            <pc:sldMk cId="703406662" sldId="425"/>
            <ac:picMk id="12" creationId="{F582E24E-06FC-46CB-B047-2D8F847F2943}"/>
          </ac:picMkLst>
        </pc:picChg>
        <pc:picChg chg="add mod">
          <ac:chgData name="Kurt Withers" userId="be4dd642-140a-4a0b-865e-c6adf6c37ce4" providerId="ADAL" clId="{24AD8BE7-661E-4397-AD5F-56A532B8A1F4}" dt="2021-09-22T06:45:07.369" v="4"/>
          <ac:picMkLst>
            <pc:docMk/>
            <pc:sldMk cId="703406662" sldId="425"/>
            <ac:picMk id="13" creationId="{965AFEAC-B4FA-4CF6-8FD8-ACE7245AF2A2}"/>
          </ac:picMkLst>
        </pc:picChg>
        <pc:picChg chg="add mod">
          <ac:chgData name="Kurt Withers" userId="be4dd642-140a-4a0b-865e-c6adf6c37ce4" providerId="ADAL" clId="{24AD8BE7-661E-4397-AD5F-56A532B8A1F4}" dt="2021-09-22T06:45:07.369" v="4"/>
          <ac:picMkLst>
            <pc:docMk/>
            <pc:sldMk cId="703406662" sldId="425"/>
            <ac:picMk id="14" creationId="{18065347-3A4C-4641-8BEB-6785CD3CC367}"/>
          </ac:picMkLst>
        </pc:picChg>
      </pc:sldChg>
      <pc:sldChg chg="addSp delSp modSp mod delAnim">
        <pc:chgData name="Kurt Withers" userId="be4dd642-140a-4a0b-865e-c6adf6c37ce4" providerId="ADAL" clId="{24AD8BE7-661E-4397-AD5F-56A532B8A1F4}" dt="2021-09-22T06:45:21.349" v="9"/>
        <pc:sldMkLst>
          <pc:docMk/>
          <pc:sldMk cId="413740439" sldId="426"/>
        </pc:sldMkLst>
        <pc:picChg chg="del">
          <ac:chgData name="Kurt Withers" userId="be4dd642-140a-4a0b-865e-c6adf6c37ce4" providerId="ADAL" clId="{24AD8BE7-661E-4397-AD5F-56A532B8A1F4}" dt="2021-09-22T06:45:10.220" v="5" actId="478"/>
          <ac:picMkLst>
            <pc:docMk/>
            <pc:sldMk cId="413740439" sldId="426"/>
            <ac:picMk id="2" creationId="{97834212-6227-41EC-8593-AA9D3FDA645C}"/>
          </ac:picMkLst>
        </pc:picChg>
        <pc:picChg chg="del">
          <ac:chgData name="Kurt Withers" userId="be4dd642-140a-4a0b-865e-c6adf6c37ce4" providerId="ADAL" clId="{24AD8BE7-661E-4397-AD5F-56A532B8A1F4}" dt="2021-09-22T06:45:11.458" v="7" actId="478"/>
          <ac:picMkLst>
            <pc:docMk/>
            <pc:sldMk cId="413740439" sldId="426"/>
            <ac:picMk id="3" creationId="{96CFBEAE-97CA-4BC9-AA78-F4E099AF4272}"/>
          </ac:picMkLst>
        </pc:picChg>
        <pc:picChg chg="del">
          <ac:chgData name="Kurt Withers" userId="be4dd642-140a-4a0b-865e-c6adf6c37ce4" providerId="ADAL" clId="{24AD8BE7-661E-4397-AD5F-56A532B8A1F4}" dt="2021-09-22T06:45:12.072" v="8" actId="478"/>
          <ac:picMkLst>
            <pc:docMk/>
            <pc:sldMk cId="413740439" sldId="426"/>
            <ac:picMk id="8" creationId="{C8FFBA69-6A92-467A-A9E1-3A205D2EA87C}"/>
          </ac:picMkLst>
        </pc:picChg>
        <pc:picChg chg="del">
          <ac:chgData name="Kurt Withers" userId="be4dd642-140a-4a0b-865e-c6adf6c37ce4" providerId="ADAL" clId="{24AD8BE7-661E-4397-AD5F-56A532B8A1F4}" dt="2021-09-22T06:45:10.833" v="6" actId="478"/>
          <ac:picMkLst>
            <pc:docMk/>
            <pc:sldMk cId="413740439" sldId="426"/>
            <ac:picMk id="10" creationId="{8D1236A7-8965-4605-AD12-286F7798772E}"/>
          </ac:picMkLst>
        </pc:picChg>
        <pc:picChg chg="add mod">
          <ac:chgData name="Kurt Withers" userId="be4dd642-140a-4a0b-865e-c6adf6c37ce4" providerId="ADAL" clId="{24AD8BE7-661E-4397-AD5F-56A532B8A1F4}" dt="2021-09-22T06:45:21.349" v="9"/>
          <ac:picMkLst>
            <pc:docMk/>
            <pc:sldMk cId="413740439" sldId="426"/>
            <ac:picMk id="13" creationId="{0205086F-4899-4C7B-A47D-446AE5FC8C66}"/>
          </ac:picMkLst>
        </pc:picChg>
        <pc:picChg chg="add mod">
          <ac:chgData name="Kurt Withers" userId="be4dd642-140a-4a0b-865e-c6adf6c37ce4" providerId="ADAL" clId="{24AD8BE7-661E-4397-AD5F-56A532B8A1F4}" dt="2021-09-22T06:45:21.349" v="9"/>
          <ac:picMkLst>
            <pc:docMk/>
            <pc:sldMk cId="413740439" sldId="426"/>
            <ac:picMk id="14" creationId="{AF8210CD-D5B6-4B42-A1BF-C58C2FF112B5}"/>
          </ac:picMkLst>
        </pc:picChg>
      </pc:sldChg>
      <pc:sldChg chg="addSp delSp modSp mod delAnim">
        <pc:chgData name="Kurt Withers" userId="be4dd642-140a-4a0b-865e-c6adf6c37ce4" providerId="ADAL" clId="{24AD8BE7-661E-4397-AD5F-56A532B8A1F4}" dt="2021-09-22T06:45:33.026" v="12"/>
        <pc:sldMkLst>
          <pc:docMk/>
          <pc:sldMk cId="3906038655" sldId="427"/>
        </pc:sldMkLst>
        <pc:picChg chg="del">
          <ac:chgData name="Kurt Withers" userId="be4dd642-140a-4a0b-865e-c6adf6c37ce4" providerId="ADAL" clId="{24AD8BE7-661E-4397-AD5F-56A532B8A1F4}" dt="2021-09-22T06:45:25.581" v="11" actId="478"/>
          <ac:picMkLst>
            <pc:docMk/>
            <pc:sldMk cId="3906038655" sldId="427"/>
            <ac:picMk id="3" creationId="{3A4FC630-C600-4195-8EAD-D0213D48FC4A}"/>
          </ac:picMkLst>
        </pc:picChg>
        <pc:picChg chg="del">
          <ac:chgData name="Kurt Withers" userId="be4dd642-140a-4a0b-865e-c6adf6c37ce4" providerId="ADAL" clId="{24AD8BE7-661E-4397-AD5F-56A532B8A1F4}" dt="2021-09-22T06:45:24.858" v="10" actId="478"/>
          <ac:picMkLst>
            <pc:docMk/>
            <pc:sldMk cId="3906038655" sldId="427"/>
            <ac:picMk id="7" creationId="{0EBF814B-9876-4924-9F91-EBA8AD470A4D}"/>
          </ac:picMkLst>
        </pc:picChg>
        <pc:picChg chg="add mod">
          <ac:chgData name="Kurt Withers" userId="be4dd642-140a-4a0b-865e-c6adf6c37ce4" providerId="ADAL" clId="{24AD8BE7-661E-4397-AD5F-56A532B8A1F4}" dt="2021-09-22T06:45:33.026" v="12"/>
          <ac:picMkLst>
            <pc:docMk/>
            <pc:sldMk cId="3906038655" sldId="427"/>
            <ac:picMk id="10" creationId="{BF64CB06-9DF7-4C3F-AC3F-B971ACB4C89E}"/>
          </ac:picMkLst>
        </pc:picChg>
        <pc:picChg chg="add mod">
          <ac:chgData name="Kurt Withers" userId="be4dd642-140a-4a0b-865e-c6adf6c37ce4" providerId="ADAL" clId="{24AD8BE7-661E-4397-AD5F-56A532B8A1F4}" dt="2021-09-22T06:45:33.026" v="12"/>
          <ac:picMkLst>
            <pc:docMk/>
            <pc:sldMk cId="3906038655" sldId="427"/>
            <ac:picMk id="11" creationId="{117ED868-3F53-46E3-9759-2855EFBC1DD5}"/>
          </ac:picMkLst>
        </pc:picChg>
      </pc:sldChg>
      <pc:sldChg chg="del">
        <pc:chgData name="Kurt Withers" userId="be4dd642-140a-4a0b-865e-c6adf6c37ce4" providerId="ADAL" clId="{24AD8BE7-661E-4397-AD5F-56A532B8A1F4}" dt="2021-09-22T06:45:41.839" v="13" actId="47"/>
        <pc:sldMkLst>
          <pc:docMk/>
          <pc:sldMk cId="1529838270" sldId="430"/>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183" cy="500856"/>
          </a:xfrm>
          <a:prstGeom prst="rect">
            <a:avLst/>
          </a:prstGeom>
        </p:spPr>
        <p:txBody>
          <a:bodyPr vert="horz" lIns="96588" tIns="48294" rIns="96588" bIns="48294" rtlCol="0"/>
          <a:lstStyle>
            <a:lvl1pPr algn="l" eaLnBrk="1" hangingPunct="1">
              <a:defRPr sz="1300">
                <a:latin typeface="Arial" charset="0"/>
                <a:ea typeface="ＭＳ Ｐゴシック" charset="0"/>
                <a:cs typeface="ＭＳ Ｐゴシック" charset="0"/>
              </a:defRPr>
            </a:lvl1pPr>
          </a:lstStyle>
          <a:p>
            <a:pPr>
              <a:defRPr/>
            </a:pPr>
            <a:endParaRPr lang="en-US" dirty="0"/>
          </a:p>
        </p:txBody>
      </p:sp>
      <p:sp>
        <p:nvSpPr>
          <p:cNvPr id="3" name="Date Placeholder 2"/>
          <p:cNvSpPr>
            <a:spLocks noGrp="1"/>
          </p:cNvSpPr>
          <p:nvPr>
            <p:ph type="dt" sz="quarter" idx="1"/>
          </p:nvPr>
        </p:nvSpPr>
        <p:spPr>
          <a:xfrm>
            <a:off x="3900799" y="0"/>
            <a:ext cx="2984183" cy="500856"/>
          </a:xfrm>
          <a:prstGeom prst="rect">
            <a:avLst/>
          </a:prstGeom>
        </p:spPr>
        <p:txBody>
          <a:bodyPr vert="horz" wrap="square" lIns="96588" tIns="48294" rIns="96588" bIns="48294" numCol="1" anchor="t" anchorCtr="0" compatLnSpc="1">
            <a:prstTxWarp prst="textNoShape">
              <a:avLst/>
            </a:prstTxWarp>
          </a:bodyPr>
          <a:lstStyle>
            <a:lvl1pPr algn="r" eaLnBrk="1" hangingPunct="1">
              <a:defRPr sz="1300">
                <a:latin typeface="Arial" charset="0"/>
                <a:ea typeface="ＭＳ Ｐゴシック" charset="-128"/>
                <a:cs typeface="+mn-cs"/>
              </a:defRPr>
            </a:lvl1pPr>
          </a:lstStyle>
          <a:p>
            <a:pPr>
              <a:defRPr/>
            </a:pPr>
            <a:fld id="{8FCFBCA6-B9B4-4C80-96B3-88C0C31D7776}" type="datetime1">
              <a:rPr lang="en-US" altLang="en-US"/>
              <a:pPr>
                <a:defRPr/>
              </a:pPr>
              <a:t>9/22/2021</a:t>
            </a:fld>
            <a:endParaRPr lang="en-US" altLang="en-US" dirty="0"/>
          </a:p>
        </p:txBody>
      </p:sp>
      <p:sp>
        <p:nvSpPr>
          <p:cNvPr id="4" name="Footer Placeholder 3"/>
          <p:cNvSpPr>
            <a:spLocks noGrp="1"/>
          </p:cNvSpPr>
          <p:nvPr>
            <p:ph type="ftr" sz="quarter" idx="2"/>
          </p:nvPr>
        </p:nvSpPr>
        <p:spPr>
          <a:xfrm>
            <a:off x="0" y="9514530"/>
            <a:ext cx="2984183" cy="500856"/>
          </a:xfrm>
          <a:prstGeom prst="rect">
            <a:avLst/>
          </a:prstGeom>
        </p:spPr>
        <p:txBody>
          <a:bodyPr vert="horz" lIns="96588" tIns="48294" rIns="96588" bIns="48294" rtlCol="0" anchor="b"/>
          <a:lstStyle>
            <a:lvl1pPr algn="l" eaLnBrk="1" hangingPunct="1">
              <a:defRPr sz="1300">
                <a:latin typeface="Arial" charset="0"/>
                <a:ea typeface="ＭＳ Ｐゴシック" charset="0"/>
                <a:cs typeface="ＭＳ Ｐゴシック" charset="0"/>
              </a:defRPr>
            </a:lvl1pPr>
          </a:lstStyle>
          <a:p>
            <a:pPr>
              <a:defRPr/>
            </a:pPr>
            <a:endParaRPr lang="en-US" dirty="0"/>
          </a:p>
        </p:txBody>
      </p:sp>
      <p:sp>
        <p:nvSpPr>
          <p:cNvPr id="5" name="Slide Number Placeholder 4"/>
          <p:cNvSpPr>
            <a:spLocks noGrp="1"/>
          </p:cNvSpPr>
          <p:nvPr>
            <p:ph type="sldNum" sz="quarter" idx="3"/>
          </p:nvPr>
        </p:nvSpPr>
        <p:spPr>
          <a:xfrm>
            <a:off x="3900799" y="9514530"/>
            <a:ext cx="2984183" cy="500856"/>
          </a:xfrm>
          <a:prstGeom prst="rect">
            <a:avLst/>
          </a:prstGeom>
        </p:spPr>
        <p:txBody>
          <a:bodyPr vert="horz" wrap="square" lIns="96588" tIns="48294" rIns="96588" bIns="48294" numCol="1" anchor="b" anchorCtr="0" compatLnSpc="1">
            <a:prstTxWarp prst="textNoShape">
              <a:avLst/>
            </a:prstTxWarp>
          </a:bodyPr>
          <a:lstStyle>
            <a:lvl1pPr algn="r" eaLnBrk="1" hangingPunct="1">
              <a:defRPr sz="1300">
                <a:latin typeface="Arial" charset="0"/>
                <a:ea typeface="ＭＳ Ｐゴシック" charset="-128"/>
                <a:cs typeface="+mn-cs"/>
              </a:defRPr>
            </a:lvl1pPr>
          </a:lstStyle>
          <a:p>
            <a:pPr>
              <a:defRPr/>
            </a:pPr>
            <a:fld id="{B86238CA-5577-42FB-8ED6-9409E324B29F}" type="slidenum">
              <a:rPr lang="en-US" altLang="en-US"/>
              <a:pPr>
                <a:defRPr/>
              </a:pPr>
              <a:t>‹#›</a:t>
            </a:fld>
            <a:endParaRPr lang="en-US" altLang="en-US" dirty="0"/>
          </a:p>
        </p:txBody>
      </p:sp>
    </p:spTree>
    <p:extLst>
      <p:ext uri="{BB962C8B-B14F-4D97-AF65-F5344CB8AC3E}">
        <p14:creationId xmlns:p14="http://schemas.microsoft.com/office/powerpoint/2010/main" val="1279159280"/>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183" cy="500856"/>
          </a:xfrm>
          <a:prstGeom prst="rect">
            <a:avLst/>
          </a:prstGeom>
        </p:spPr>
        <p:txBody>
          <a:bodyPr vert="horz" wrap="square" lIns="96588" tIns="48294" rIns="96588" bIns="48294" numCol="1" anchor="t" anchorCtr="0" compatLnSpc="1">
            <a:prstTxWarp prst="textNoShape">
              <a:avLst/>
            </a:prstTxWarp>
          </a:bodyPr>
          <a:lstStyle>
            <a:lvl1pPr eaLnBrk="1" hangingPunct="1">
              <a:defRPr sz="1300">
                <a:latin typeface="Calibri" pitchFamily="34" charset="0"/>
                <a:ea typeface="ＭＳ Ｐゴシック" pitchFamily="34" charset="-128"/>
                <a:cs typeface="+mn-cs"/>
              </a:defRPr>
            </a:lvl1pPr>
          </a:lstStyle>
          <a:p>
            <a:pPr>
              <a:defRPr/>
            </a:pPr>
            <a:endParaRPr lang="en-US" dirty="0"/>
          </a:p>
        </p:txBody>
      </p:sp>
      <p:sp>
        <p:nvSpPr>
          <p:cNvPr id="3" name="Date Placeholder 2"/>
          <p:cNvSpPr>
            <a:spLocks noGrp="1"/>
          </p:cNvSpPr>
          <p:nvPr>
            <p:ph type="dt" idx="1"/>
          </p:nvPr>
        </p:nvSpPr>
        <p:spPr>
          <a:xfrm>
            <a:off x="3900799" y="0"/>
            <a:ext cx="2984183" cy="500856"/>
          </a:xfrm>
          <a:prstGeom prst="rect">
            <a:avLst/>
          </a:prstGeom>
        </p:spPr>
        <p:txBody>
          <a:bodyPr vert="horz" wrap="square" lIns="96588" tIns="48294" rIns="96588" bIns="48294" numCol="1" anchor="t" anchorCtr="0" compatLnSpc="1">
            <a:prstTxWarp prst="textNoShape">
              <a:avLst/>
            </a:prstTxWarp>
          </a:bodyPr>
          <a:lstStyle>
            <a:lvl1pPr algn="r" eaLnBrk="1" hangingPunct="1">
              <a:defRPr sz="1300">
                <a:latin typeface="Calibri" charset="0"/>
                <a:ea typeface="ＭＳ Ｐゴシック" charset="-128"/>
                <a:cs typeface="+mn-cs"/>
              </a:defRPr>
            </a:lvl1pPr>
          </a:lstStyle>
          <a:p>
            <a:pPr>
              <a:defRPr/>
            </a:pPr>
            <a:fld id="{7AFA6720-EC57-4093-94CB-C3B9EC8E9284}" type="datetime1">
              <a:rPr lang="en-US" altLang="en-US"/>
              <a:pPr>
                <a:defRPr/>
              </a:pPr>
              <a:t>9/22/2021</a:t>
            </a:fld>
            <a:endParaRPr lang="en-US" altLang="en-US" dirty="0"/>
          </a:p>
        </p:txBody>
      </p:sp>
      <p:sp>
        <p:nvSpPr>
          <p:cNvPr id="4" name="Slide Image Placeholder 3"/>
          <p:cNvSpPr>
            <a:spLocks noGrp="1" noRot="1" noChangeAspect="1"/>
          </p:cNvSpPr>
          <p:nvPr>
            <p:ph type="sldImg" idx="2"/>
          </p:nvPr>
        </p:nvSpPr>
        <p:spPr>
          <a:xfrm>
            <a:off x="104775" y="750888"/>
            <a:ext cx="6677025" cy="3756025"/>
          </a:xfrm>
          <a:prstGeom prst="rect">
            <a:avLst/>
          </a:prstGeom>
          <a:noFill/>
          <a:ln w="12700">
            <a:solidFill>
              <a:prstClr val="black"/>
            </a:solidFill>
          </a:ln>
        </p:spPr>
        <p:txBody>
          <a:bodyPr vert="horz" wrap="square" lIns="96588" tIns="48294" rIns="96588" bIns="48294" numCol="1" anchor="ctr" anchorCtr="0" compatLnSpc="1">
            <a:prstTxWarp prst="textNoShape">
              <a:avLst/>
            </a:prstTxWarp>
          </a:bodyPr>
          <a:lstStyle/>
          <a:p>
            <a:pPr lvl="0"/>
            <a:endParaRPr lang="en-US" noProof="0" dirty="0"/>
          </a:p>
        </p:txBody>
      </p:sp>
      <p:sp>
        <p:nvSpPr>
          <p:cNvPr id="5" name="Notes Placeholder 4"/>
          <p:cNvSpPr>
            <a:spLocks noGrp="1"/>
          </p:cNvSpPr>
          <p:nvPr>
            <p:ph type="body" sz="quarter" idx="3"/>
          </p:nvPr>
        </p:nvSpPr>
        <p:spPr>
          <a:xfrm>
            <a:off x="688658" y="4758135"/>
            <a:ext cx="5509260" cy="4507706"/>
          </a:xfrm>
          <a:prstGeom prst="rect">
            <a:avLst/>
          </a:prstGeom>
        </p:spPr>
        <p:txBody>
          <a:bodyPr vert="horz" wrap="square" lIns="96588" tIns="48294" rIns="96588" bIns="48294"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9514530"/>
            <a:ext cx="2984183" cy="500856"/>
          </a:xfrm>
          <a:prstGeom prst="rect">
            <a:avLst/>
          </a:prstGeom>
        </p:spPr>
        <p:txBody>
          <a:bodyPr vert="horz" wrap="square" lIns="96588" tIns="48294" rIns="96588" bIns="48294" numCol="1" anchor="b" anchorCtr="0" compatLnSpc="1">
            <a:prstTxWarp prst="textNoShape">
              <a:avLst/>
            </a:prstTxWarp>
          </a:bodyPr>
          <a:lstStyle>
            <a:lvl1pPr eaLnBrk="1" hangingPunct="1">
              <a:defRPr sz="1300">
                <a:latin typeface="Calibri" pitchFamily="34" charset="0"/>
                <a:ea typeface="ＭＳ Ｐゴシック" pitchFamily="34" charset="-128"/>
                <a:cs typeface="+mn-cs"/>
              </a:defRPr>
            </a:lvl1pPr>
          </a:lstStyle>
          <a:p>
            <a:pPr>
              <a:defRPr/>
            </a:pPr>
            <a:endParaRPr lang="en-US" dirty="0"/>
          </a:p>
        </p:txBody>
      </p:sp>
      <p:sp>
        <p:nvSpPr>
          <p:cNvPr id="7" name="Slide Number Placeholder 6"/>
          <p:cNvSpPr>
            <a:spLocks noGrp="1"/>
          </p:cNvSpPr>
          <p:nvPr>
            <p:ph type="sldNum" sz="quarter" idx="5"/>
          </p:nvPr>
        </p:nvSpPr>
        <p:spPr>
          <a:xfrm>
            <a:off x="3900799" y="9514530"/>
            <a:ext cx="2984183" cy="500856"/>
          </a:xfrm>
          <a:prstGeom prst="rect">
            <a:avLst/>
          </a:prstGeom>
        </p:spPr>
        <p:txBody>
          <a:bodyPr vert="horz" wrap="square" lIns="96588" tIns="48294" rIns="96588" bIns="48294" numCol="1" anchor="b" anchorCtr="0" compatLnSpc="1">
            <a:prstTxWarp prst="textNoShape">
              <a:avLst/>
            </a:prstTxWarp>
          </a:bodyPr>
          <a:lstStyle>
            <a:lvl1pPr algn="r" eaLnBrk="1" hangingPunct="1">
              <a:defRPr sz="1300">
                <a:latin typeface="Calibri" charset="0"/>
                <a:ea typeface="ＭＳ Ｐゴシック" charset="-128"/>
                <a:cs typeface="+mn-cs"/>
              </a:defRPr>
            </a:lvl1pPr>
          </a:lstStyle>
          <a:p>
            <a:pPr>
              <a:defRPr/>
            </a:pPr>
            <a:fld id="{356BF70E-412F-4E38-BF17-ADF10A55D6CA}" type="slidenum">
              <a:rPr lang="en-US" altLang="en-US"/>
              <a:pPr>
                <a:defRPr/>
              </a:pPr>
              <a:t>‹#›</a:t>
            </a:fld>
            <a:endParaRPr lang="en-US" altLang="en-US" dirty="0"/>
          </a:p>
        </p:txBody>
      </p:sp>
    </p:spTree>
    <p:extLst>
      <p:ext uri="{BB962C8B-B14F-4D97-AF65-F5344CB8AC3E}">
        <p14:creationId xmlns:p14="http://schemas.microsoft.com/office/powerpoint/2010/main" val="1751033592"/>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mn-lt"/>
        <a:ea typeface="ＭＳ Ｐゴシック" charset="-128"/>
        <a:cs typeface="ＭＳ Ｐゴシック" charset="0"/>
      </a:defRPr>
    </a:lvl2pPr>
    <a:lvl3pPr marL="914400" algn="l" rtl="0" eaLnBrk="0" fontAlgn="base" hangingPunct="0">
      <a:spcBef>
        <a:spcPct val="30000"/>
      </a:spcBef>
      <a:spcAft>
        <a:spcPct val="0"/>
      </a:spcAft>
      <a:defRPr sz="1200" kern="1200">
        <a:solidFill>
          <a:schemeClr val="tx1"/>
        </a:solidFill>
        <a:latin typeface="+mn-lt"/>
        <a:ea typeface="ヒラギノ角ゴ Pro W3" pitchFamily="-60" charset="-128"/>
        <a:cs typeface="ヒラギノ角ゴ Pro W3" charset="-128"/>
      </a:defRPr>
    </a:lvl3pPr>
    <a:lvl4pPr marL="1371600" algn="l" rtl="0" eaLnBrk="0" fontAlgn="base" hangingPunct="0">
      <a:spcBef>
        <a:spcPct val="30000"/>
      </a:spcBef>
      <a:spcAft>
        <a:spcPct val="0"/>
      </a:spcAft>
      <a:defRPr sz="1200" kern="1200">
        <a:solidFill>
          <a:schemeClr val="tx1"/>
        </a:solidFill>
        <a:latin typeface="+mn-lt"/>
        <a:ea typeface="ヒラギノ角ゴ Pro W3" pitchFamily="-60" charset="-128"/>
        <a:cs typeface="ヒラギノ角ゴ Pro W3" charset="-128"/>
      </a:defRPr>
    </a:lvl4pPr>
    <a:lvl5pPr marL="1828800" algn="l" rtl="0" eaLnBrk="0" fontAlgn="base" hangingPunct="0">
      <a:spcBef>
        <a:spcPct val="30000"/>
      </a:spcBef>
      <a:spcAft>
        <a:spcPct val="0"/>
      </a:spcAft>
      <a:defRPr sz="1200" kern="1200">
        <a:solidFill>
          <a:schemeClr val="tx1"/>
        </a:solidFill>
        <a:latin typeface="+mn-lt"/>
        <a:ea typeface="ヒラギノ角ゴ Pro W3" pitchFamily="-60" charset="-128"/>
        <a:cs typeface="ヒラギノ角ゴ Pro W3" charset="-128"/>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0</a:t>
            </a:fld>
            <a:endParaRPr lang="en-US" altLang="en-US" dirty="0"/>
          </a:p>
        </p:txBody>
      </p:sp>
    </p:spTree>
    <p:extLst>
      <p:ext uri="{BB962C8B-B14F-4D97-AF65-F5344CB8AC3E}">
        <p14:creationId xmlns:p14="http://schemas.microsoft.com/office/powerpoint/2010/main" val="83531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9</a:t>
            </a:fld>
            <a:endParaRPr lang="en-US" altLang="en-US" dirty="0"/>
          </a:p>
        </p:txBody>
      </p:sp>
    </p:spTree>
    <p:extLst>
      <p:ext uri="{BB962C8B-B14F-4D97-AF65-F5344CB8AC3E}">
        <p14:creationId xmlns:p14="http://schemas.microsoft.com/office/powerpoint/2010/main" val="15840202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10</a:t>
            </a:fld>
            <a:endParaRPr lang="en-US" altLang="en-US" dirty="0"/>
          </a:p>
        </p:txBody>
      </p:sp>
    </p:spTree>
    <p:extLst>
      <p:ext uri="{BB962C8B-B14F-4D97-AF65-F5344CB8AC3E}">
        <p14:creationId xmlns:p14="http://schemas.microsoft.com/office/powerpoint/2010/main" val="2733208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GB" dirty="0"/>
              <a:t>An initial population is created with the assets per event and events per year converted into a binary representation in order to fill a population of individuals. Once complete each set of values is converted into the associated integer value and utilised within the simulation run for the selected posting policy or workforce composition. On completion, the mean and range of the RFI stores are utilised in order to assign a fitness value for the associated individual of the population. This fitness value is utilised to evaluate the individual and measure it's viability for crossover and mutation to create offspring for use in further generations.</a:t>
            </a:r>
          </a:p>
          <a:p>
            <a:endParaRPr lang="en-GB" dirty="0"/>
          </a:p>
          <a:p>
            <a:r>
              <a:rPr lang="en-GB" b="0" i="0" dirty="0">
                <a:effectLst/>
                <a:latin typeface="Arial" panose="020B0604020202020204" pitchFamily="34" charset="0"/>
              </a:rPr>
              <a:t>An initial population is created with the assets per event and events per year converted into a </a:t>
            </a:r>
            <a:r>
              <a:rPr lang="en-GB" b="0" i="0" dirty="0" err="1">
                <a:effectLst/>
                <a:latin typeface="Arial" panose="020B0604020202020204" pitchFamily="34" charset="0"/>
              </a:rPr>
              <a:t>binaryrepresentation</a:t>
            </a:r>
            <a:r>
              <a:rPr lang="en-GB" b="0" i="0" dirty="0">
                <a:effectLst/>
                <a:latin typeface="Arial" panose="020B0604020202020204" pitchFamily="34" charset="0"/>
              </a:rPr>
              <a:t> in order to fill a population of individuals as seen in Figure 4. Once complete each set </a:t>
            </a:r>
            <a:r>
              <a:rPr lang="en-GB" b="0" i="0" dirty="0" err="1">
                <a:effectLst/>
                <a:latin typeface="Arial" panose="020B0604020202020204" pitchFamily="34" charset="0"/>
              </a:rPr>
              <a:t>ofvalues</a:t>
            </a:r>
            <a:r>
              <a:rPr lang="en-GB" b="0" i="0" dirty="0">
                <a:effectLst/>
                <a:latin typeface="Arial" panose="020B0604020202020204" pitchFamily="34" charset="0"/>
              </a:rPr>
              <a:t> is converted into the associated integer value and utilised within the simulation run for the </a:t>
            </a:r>
            <a:r>
              <a:rPr lang="en-GB" b="0" i="0" dirty="0" err="1">
                <a:effectLst/>
                <a:latin typeface="Arial" panose="020B0604020202020204" pitchFamily="34" charset="0"/>
              </a:rPr>
              <a:t>selectedposting</a:t>
            </a:r>
            <a:r>
              <a:rPr lang="en-GB" b="0" i="0" dirty="0">
                <a:effectLst/>
                <a:latin typeface="Arial" panose="020B0604020202020204" pitchFamily="34" charset="0"/>
              </a:rPr>
              <a:t> policy or workforce composition. On completion, the mean and range of the RFI stores are </a:t>
            </a:r>
            <a:r>
              <a:rPr lang="en-GB" b="0" i="0" dirty="0" err="1">
                <a:effectLst/>
                <a:latin typeface="Arial" panose="020B0604020202020204" pitchFamily="34" charset="0"/>
              </a:rPr>
              <a:t>utilisedin</a:t>
            </a:r>
            <a:r>
              <a:rPr lang="en-GB" b="0" i="0" dirty="0">
                <a:effectLst/>
                <a:latin typeface="Arial" panose="020B0604020202020204" pitchFamily="34" charset="0"/>
              </a:rPr>
              <a:t> order to assign a fitness value for the associated individual of the population. This fitness value is </a:t>
            </a:r>
            <a:r>
              <a:rPr lang="en-GB" b="0" i="0" dirty="0" err="1">
                <a:effectLst/>
                <a:latin typeface="Arial" panose="020B0604020202020204" pitchFamily="34" charset="0"/>
              </a:rPr>
              <a:t>utilisedto</a:t>
            </a:r>
            <a:r>
              <a:rPr lang="en-GB" b="0" i="0" dirty="0">
                <a:effectLst/>
                <a:latin typeface="Arial" panose="020B0604020202020204" pitchFamily="34" charset="0"/>
              </a:rPr>
              <a:t> evaluate the individual and measure it’s viability for crossover and mutation to create offspring for use in further generations.</a:t>
            </a:r>
          </a:p>
          <a:p>
            <a:endParaRPr lang="en-GB" b="0" i="0" dirty="0">
              <a:effectLst/>
              <a:latin typeface="Arial" panose="020B0604020202020204" pitchFamily="34" charset="0"/>
            </a:endParaRPr>
          </a:p>
          <a:p>
            <a:r>
              <a:rPr lang="en-GB" b="0" i="0" dirty="0">
                <a:effectLst/>
                <a:latin typeface="Arial" panose="020B0604020202020204" pitchFamily="34" charset="0"/>
              </a:rPr>
              <a:t>A tournament selection is then utilised on the population to select individuals for reproduction </a:t>
            </a:r>
            <a:r>
              <a:rPr lang="en-GB" b="0" i="0" dirty="0" err="1">
                <a:effectLst/>
                <a:latin typeface="Arial" panose="020B0604020202020204" pitchFamily="34" charset="0"/>
              </a:rPr>
              <a:t>andfurther</a:t>
            </a:r>
            <a:r>
              <a:rPr lang="en-GB" b="0" i="0" dirty="0">
                <a:effectLst/>
                <a:latin typeface="Arial" panose="020B0604020202020204" pitchFamily="34" charset="0"/>
              </a:rPr>
              <a:t> genetic modification. This utilises a function in which individual values are chosen at random </a:t>
            </a:r>
            <a:r>
              <a:rPr lang="en-GB" b="0" i="0" dirty="0" err="1">
                <a:effectLst/>
                <a:latin typeface="Arial" panose="020B0604020202020204" pitchFamily="34" charset="0"/>
              </a:rPr>
              <a:t>fromwithin</a:t>
            </a:r>
            <a:r>
              <a:rPr lang="en-GB" b="0" i="0" dirty="0">
                <a:effectLst/>
                <a:latin typeface="Arial" panose="020B0604020202020204" pitchFamily="34" charset="0"/>
              </a:rPr>
              <a:t> the population and compared, individuals with higher fitness values are more likely to be selected </a:t>
            </a:r>
            <a:r>
              <a:rPr lang="en-GB" b="0" i="0" dirty="0" err="1">
                <a:effectLst/>
                <a:latin typeface="Arial" panose="020B0604020202020204" pitchFamily="34" charset="0"/>
              </a:rPr>
              <a:t>asthe</a:t>
            </a:r>
            <a:r>
              <a:rPr lang="en-GB" b="0" i="0" dirty="0">
                <a:effectLst/>
                <a:latin typeface="Arial" panose="020B0604020202020204" pitchFamily="34" charset="0"/>
              </a:rPr>
              <a:t> winner. In this way, even a candidate with a lower fitness value maybe selected for further crossover </a:t>
            </a:r>
            <a:r>
              <a:rPr lang="en-GB" b="0" i="0" dirty="0" err="1">
                <a:effectLst/>
                <a:latin typeface="Arial" panose="020B0604020202020204" pitchFamily="34" charset="0"/>
              </a:rPr>
              <a:t>andmutation</a:t>
            </a:r>
            <a:r>
              <a:rPr lang="en-GB" b="0" i="0" dirty="0">
                <a:effectLst/>
                <a:latin typeface="Arial" panose="020B0604020202020204" pitchFamily="34" charset="0"/>
              </a:rPr>
              <a:t> which may yield a higher fitness value in future </a:t>
            </a:r>
            <a:r>
              <a:rPr lang="en-GB" b="0" i="0" dirty="0" err="1">
                <a:effectLst/>
                <a:latin typeface="Arial" panose="020B0604020202020204" pitchFamily="34" charset="0"/>
              </a:rPr>
              <a:t>generations.A</a:t>
            </a:r>
            <a:r>
              <a:rPr lang="en-GB" b="0" i="0" dirty="0">
                <a:effectLst/>
                <a:latin typeface="Arial" panose="020B0604020202020204" pitchFamily="34" charset="0"/>
              </a:rPr>
              <a:t> one point crossover function is applied to the selected parents to produce offspring. This </a:t>
            </a:r>
            <a:r>
              <a:rPr lang="en-GB" b="0" i="0" dirty="0" err="1">
                <a:effectLst/>
                <a:latin typeface="Arial" panose="020B0604020202020204" pitchFamily="34" charset="0"/>
              </a:rPr>
              <a:t>functionselects</a:t>
            </a:r>
            <a:r>
              <a:rPr lang="en-GB" b="0" i="0" dirty="0">
                <a:effectLst/>
                <a:latin typeface="Arial" panose="020B0604020202020204" pitchFamily="34" charset="0"/>
              </a:rPr>
              <a:t> one bit within both offspring and designates that point as the crossover point. All bits to the right </a:t>
            </a:r>
            <a:r>
              <a:rPr lang="en-GB" b="0" i="0" dirty="0" err="1">
                <a:effectLst/>
                <a:latin typeface="Arial" panose="020B0604020202020204" pitchFamily="34" charset="0"/>
              </a:rPr>
              <a:t>ofthe</a:t>
            </a:r>
            <a:r>
              <a:rPr lang="en-GB" b="0" i="0" dirty="0">
                <a:effectLst/>
                <a:latin typeface="Arial" panose="020B0604020202020204" pitchFamily="34" charset="0"/>
              </a:rPr>
              <a:t> selected point in both offspring are then swapped as shown in Figure 5. The resultant is two </a:t>
            </a:r>
            <a:r>
              <a:rPr lang="en-GB" b="0" i="0" dirty="0" err="1">
                <a:effectLst/>
                <a:latin typeface="Arial" panose="020B0604020202020204" pitchFamily="34" charset="0"/>
              </a:rPr>
              <a:t>offspringthat</a:t>
            </a:r>
            <a:r>
              <a:rPr lang="en-GB" b="0" i="0" dirty="0">
                <a:effectLst/>
                <a:latin typeface="Arial" panose="020B0604020202020204" pitchFamily="34" charset="0"/>
              </a:rPr>
              <a:t> each contain some part of the original information from the parents (Luke, 2013).</a:t>
            </a:r>
          </a:p>
          <a:p>
            <a:endParaRPr lang="en-GB" b="0" i="0" dirty="0">
              <a:effectLst/>
              <a:latin typeface="Arial" panose="020B0604020202020204" pitchFamily="34" charset="0"/>
            </a:endParaRPr>
          </a:p>
          <a:p>
            <a:r>
              <a:rPr lang="en-GB" b="0" i="0" dirty="0">
                <a:effectLst/>
                <a:latin typeface="Arial" panose="020B0604020202020204" pitchFamily="34" charset="0"/>
              </a:rPr>
              <a:t>After crossover, a mutation function is applied to individuals selected at random as seen in Figure 6.The individual selected will have a random probability for each binary value to be flipped from it’s </a:t>
            </a:r>
            <a:r>
              <a:rPr lang="en-GB" b="0" i="0" dirty="0" err="1">
                <a:effectLst/>
                <a:latin typeface="Arial" panose="020B0604020202020204" pitchFamily="34" charset="0"/>
              </a:rPr>
              <a:t>originalstate</a:t>
            </a:r>
            <a:r>
              <a:rPr lang="en-GB" b="0" i="0" dirty="0">
                <a:effectLst/>
                <a:latin typeface="Arial" panose="020B0604020202020204" pitchFamily="34" charset="0"/>
              </a:rPr>
              <a:t>. This operation generally ensures that populations are not caught in local maximums/minimums </a:t>
            </a:r>
            <a:r>
              <a:rPr lang="en-GB" b="0" i="0" dirty="0" err="1">
                <a:effectLst/>
                <a:latin typeface="Arial" panose="020B0604020202020204" pitchFamily="34" charset="0"/>
              </a:rPr>
              <a:t>andexplore</a:t>
            </a:r>
            <a:r>
              <a:rPr lang="en-GB" b="0" i="0" dirty="0">
                <a:effectLst/>
                <a:latin typeface="Arial" panose="020B0604020202020204" pitchFamily="34" charset="0"/>
              </a:rPr>
              <a:t> further individuals that may find the global maximum/minimum (</a:t>
            </a:r>
            <a:r>
              <a:rPr lang="en-GB" b="0" i="0" dirty="0" err="1">
                <a:effectLst/>
                <a:latin typeface="Arial" panose="020B0604020202020204" pitchFamily="34" charset="0"/>
              </a:rPr>
              <a:t>Turan</a:t>
            </a:r>
            <a:r>
              <a:rPr lang="en-GB" b="0" i="0" dirty="0">
                <a:effectLst/>
                <a:latin typeface="Arial" panose="020B0604020202020204" pitchFamily="34" charset="0"/>
              </a:rPr>
              <a:t> et al., 2020).</a:t>
            </a:r>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11</a:t>
            </a:fld>
            <a:endParaRPr lang="en-US" altLang="en-US" dirty="0"/>
          </a:p>
        </p:txBody>
      </p:sp>
    </p:spTree>
    <p:extLst>
      <p:ext uri="{BB962C8B-B14F-4D97-AF65-F5344CB8AC3E}">
        <p14:creationId xmlns:p14="http://schemas.microsoft.com/office/powerpoint/2010/main" val="799846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Important to note that the DES and optimisation process stand separately from each other. Should another optimisation process be preferred then it can be implemented. Not locked into using GA.</a:t>
            </a:r>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12</a:t>
            </a:fld>
            <a:endParaRPr lang="en-US" altLang="en-US" dirty="0"/>
          </a:p>
        </p:txBody>
      </p:sp>
    </p:spTree>
    <p:extLst>
      <p:ext uri="{BB962C8B-B14F-4D97-AF65-F5344CB8AC3E}">
        <p14:creationId xmlns:p14="http://schemas.microsoft.com/office/powerpoint/2010/main" val="39172895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AU" sz="1100" dirty="0"/>
              <a:t>Notable outcomes from using set asset injection.</a:t>
            </a:r>
          </a:p>
          <a:p>
            <a:endParaRPr lang="en-AU" sz="1100" dirty="0"/>
          </a:p>
          <a:p>
            <a:r>
              <a:rPr lang="en-GB" sz="1100" dirty="0"/>
              <a:t>LHS results indicate that when asset injection is not optimised that a posting policy with a larger time between posting of personnel has a 7% increase on the RFI stores mean and a 50% decrease on the range. </a:t>
            </a:r>
          </a:p>
          <a:p>
            <a:r>
              <a:rPr lang="en-GB" sz="1100" dirty="0"/>
              <a:t>This is in part due to the decreased down time of staff due to OTJ training requirements. </a:t>
            </a:r>
          </a:p>
          <a:p>
            <a:r>
              <a:rPr lang="en-GB" sz="1100" dirty="0"/>
              <a:t>When comparing a mixed technical workforce it can be seen that by only changing 25% of the junior workforce (E03 and E02) that the RFI mean and range are comparable to extending the workshops posting cycle by a one year period. </a:t>
            </a:r>
          </a:p>
          <a:p>
            <a:r>
              <a:rPr lang="en-GB" sz="1100" dirty="0"/>
              <a:t>The same can also be said by replacing 50% of the workshop workforce, here this has a comparable effect of extending the 2 year posting to a 4 year posting.</a:t>
            </a:r>
            <a:endParaRPr lang="en-AU" sz="1100" dirty="0"/>
          </a:p>
          <a:p>
            <a:endParaRPr lang="en-AU" sz="1100" dirty="0"/>
          </a:p>
          <a:p>
            <a:r>
              <a:rPr lang="en-GB" sz="1100" dirty="0"/>
              <a:t>Analysis indicates that when asset transfer cannot be aligned to workshop composition, due to being either unknown or operational requirement set, that extending the time between postings will allow for improved asset maintenance consistency. If the operation allowed, incorporation of non military staff would also see beneficial results comparable to those of extending a military members posting. Both show that simulation of the workforce will prove beneficial.</a:t>
            </a:r>
          </a:p>
          <a:p>
            <a:endParaRPr lang="en-GB" sz="1100" dirty="0"/>
          </a:p>
          <a:p>
            <a:r>
              <a:rPr lang="en-GB" sz="1100" dirty="0"/>
              <a:t>As a posting policy is extended there is less hours accounted utilised by the untrained workforce and more hours associated to the trained workforce resulting in an increased RFI mean. The reduction in range is also due to the reduced OJT requirements, this results in more trained workforce able to conduct the required steps for asset planned maintenance completion at the scheduled delivery maintenance windows. Thus a more consistent completion of assets at the scheduled times rather then creating a backlog of assets that have their associated PM tasks completed at in conjunction with other asset delivery windows.</a:t>
            </a:r>
            <a:endParaRPr lang="en-AU" sz="1100" dirty="0"/>
          </a:p>
          <a:p>
            <a:endParaRPr lang="en-AU" sz="1100" dirty="0"/>
          </a:p>
          <a:p>
            <a:endParaRPr lang="en-AU" sz="1100"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13</a:t>
            </a:fld>
            <a:endParaRPr lang="en-US" altLang="en-US" dirty="0"/>
          </a:p>
        </p:txBody>
      </p:sp>
    </p:spTree>
    <p:extLst>
      <p:ext uri="{BB962C8B-B14F-4D97-AF65-F5344CB8AC3E}">
        <p14:creationId xmlns:p14="http://schemas.microsoft.com/office/powerpoint/2010/main" val="606818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100" dirty="0"/>
              <a:t>HIT:</a:t>
            </a:r>
          </a:p>
          <a:p>
            <a:r>
              <a:rPr lang="en-GB" sz="1100" dirty="0"/>
              <a:t>Slight mean increase.</a:t>
            </a:r>
          </a:p>
          <a:p>
            <a:r>
              <a:rPr lang="en-GB" sz="1100" dirty="0"/>
              <a:t>Large range decrease.</a:t>
            </a:r>
          </a:p>
          <a:p>
            <a:r>
              <a:rPr lang="en-GB" sz="1100" dirty="0"/>
              <a:t>Reduced amount of critical assets to have similar </a:t>
            </a:r>
            <a:r>
              <a:rPr lang="en-GB" sz="1100" dirty="0" err="1"/>
              <a:t>unoptimised</a:t>
            </a:r>
            <a:r>
              <a:rPr lang="en-GB" sz="1100" dirty="0"/>
              <a:t> results. Up to 45%!</a:t>
            </a:r>
            <a:endParaRPr lang="en-AU" sz="1100"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14</a:t>
            </a:fld>
            <a:endParaRPr lang="en-US" altLang="en-US" dirty="0"/>
          </a:p>
        </p:txBody>
      </p:sp>
    </p:spTree>
    <p:extLst>
      <p:ext uri="{BB962C8B-B14F-4D97-AF65-F5344CB8AC3E}">
        <p14:creationId xmlns:p14="http://schemas.microsoft.com/office/powerpoint/2010/main" val="490923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AU" sz="1100" dirty="0"/>
              <a:t>Allowed for a sensitivity analysis.</a:t>
            </a:r>
          </a:p>
          <a:p>
            <a:endParaRPr lang="en-AU" sz="1100" dirty="0"/>
          </a:p>
          <a:p>
            <a:r>
              <a:rPr lang="en-AU" sz="1100" dirty="0"/>
              <a:t>Effectively any member that is posted is not actually replaced until approximately one month after they should be.</a:t>
            </a:r>
          </a:p>
          <a:p>
            <a:endParaRPr lang="en-AU" sz="1100" dirty="0"/>
          </a:p>
          <a:p>
            <a:r>
              <a:rPr lang="en-AU" sz="1100" dirty="0"/>
              <a:t>Shows that the optimised circumstances are more resilient to a member not being posted in time.</a:t>
            </a:r>
          </a:p>
          <a:p>
            <a:endParaRPr lang="en-AU" sz="1100"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15</a:t>
            </a:fld>
            <a:endParaRPr lang="en-US" altLang="en-US" dirty="0"/>
          </a:p>
        </p:txBody>
      </p:sp>
    </p:spTree>
    <p:extLst>
      <p:ext uri="{BB962C8B-B14F-4D97-AF65-F5344CB8AC3E}">
        <p14:creationId xmlns:p14="http://schemas.microsoft.com/office/powerpoint/2010/main" val="30646772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a:p>
            <a:r>
              <a:rPr lang="en-AU" dirty="0"/>
              <a:t>Sensitivity analysis was undertaken in order to identify the effect of posting a member in late. The average miss alignment of postings was set at 1 month, therefore a posted member was not replaced until after approximately 1 month of simulation time had elapsed. </a:t>
            </a:r>
          </a:p>
          <a:p>
            <a:endParaRPr lang="en-AU" dirty="0"/>
          </a:p>
          <a:p>
            <a:r>
              <a:rPr lang="en-AU" dirty="0"/>
              <a:t>Results show that the optimised scenarios show greater robustness to these conditions.</a:t>
            </a:r>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16</a:t>
            </a:fld>
            <a:endParaRPr lang="en-US" altLang="en-US" dirty="0"/>
          </a:p>
        </p:txBody>
      </p:sp>
    </p:spTree>
    <p:extLst>
      <p:ext uri="{BB962C8B-B14F-4D97-AF65-F5344CB8AC3E}">
        <p14:creationId xmlns:p14="http://schemas.microsoft.com/office/powerpoint/2010/main" val="11917227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Topics covered today will be:</a:t>
            </a:r>
          </a:p>
          <a:p>
            <a:r>
              <a:rPr lang="en-AU" dirty="0"/>
              <a:t>A brief overview on myself and the motivations for choosing this topic.</a:t>
            </a:r>
          </a:p>
          <a:p>
            <a:r>
              <a:rPr lang="en-AU" dirty="0"/>
              <a:t>The basic overview of the workflow I have used within the DES. Other options available for utilisation in the DES.</a:t>
            </a:r>
          </a:p>
          <a:p>
            <a:r>
              <a:rPr lang="en-AU" dirty="0"/>
              <a:t>The optimisation algorithm utilised to couple with the DES.</a:t>
            </a:r>
          </a:p>
          <a:p>
            <a:r>
              <a:rPr lang="en-AU" dirty="0"/>
              <a:t>Analysis of results </a:t>
            </a:r>
          </a:p>
          <a:p>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17</a:t>
            </a:fld>
            <a:endParaRPr lang="en-US" altLang="en-US" dirty="0"/>
          </a:p>
        </p:txBody>
      </p:sp>
    </p:spTree>
    <p:extLst>
      <p:ext uri="{BB962C8B-B14F-4D97-AF65-F5344CB8AC3E}">
        <p14:creationId xmlns:p14="http://schemas.microsoft.com/office/powerpoint/2010/main" val="11801954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Topics covered today will be:</a:t>
            </a:r>
          </a:p>
          <a:p>
            <a:r>
              <a:rPr lang="en-AU" dirty="0"/>
              <a:t>A brief overview on myself and the motivations for choosing this topic.</a:t>
            </a:r>
          </a:p>
          <a:p>
            <a:r>
              <a:rPr lang="en-AU" dirty="0"/>
              <a:t>The basic overview of the workflow I have used within the DES. Other options available for utilisation in the DES.</a:t>
            </a:r>
          </a:p>
          <a:p>
            <a:r>
              <a:rPr lang="en-AU" dirty="0"/>
              <a:t>The optimisation algorithm utilised to couple with the DES.</a:t>
            </a:r>
          </a:p>
          <a:p>
            <a:r>
              <a:rPr lang="en-AU" dirty="0"/>
              <a:t>Analysis of results </a:t>
            </a:r>
          </a:p>
          <a:p>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18</a:t>
            </a:fld>
            <a:endParaRPr lang="en-US" altLang="en-US" dirty="0"/>
          </a:p>
        </p:txBody>
      </p:sp>
    </p:spTree>
    <p:extLst>
      <p:ext uri="{BB962C8B-B14F-4D97-AF65-F5344CB8AC3E}">
        <p14:creationId xmlns:p14="http://schemas.microsoft.com/office/powerpoint/2010/main" val="1459773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Topics covered today will be:</a:t>
            </a:r>
          </a:p>
          <a:p>
            <a:r>
              <a:rPr lang="en-AU" dirty="0"/>
              <a:t>A brief overview on myself and the motivations for choosing this topic.</a:t>
            </a:r>
          </a:p>
          <a:p>
            <a:r>
              <a:rPr lang="en-AU" dirty="0"/>
              <a:t>The basic overview of the workflow I have used within the DES. Other options available for utilisation in the DES.</a:t>
            </a:r>
          </a:p>
          <a:p>
            <a:r>
              <a:rPr lang="en-AU" dirty="0"/>
              <a:t>The optimisation algorithm utilised to couple with the DES.</a:t>
            </a:r>
          </a:p>
          <a:p>
            <a:r>
              <a:rPr lang="en-AU" dirty="0"/>
              <a:t>Analysis of results </a:t>
            </a:r>
          </a:p>
          <a:p>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1</a:t>
            </a:fld>
            <a:endParaRPr lang="en-US" altLang="en-US" dirty="0"/>
          </a:p>
        </p:txBody>
      </p:sp>
    </p:spTree>
    <p:extLst>
      <p:ext uri="{BB962C8B-B14F-4D97-AF65-F5344CB8AC3E}">
        <p14:creationId xmlns:p14="http://schemas.microsoft.com/office/powerpoint/2010/main" val="31232743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19</a:t>
            </a:fld>
            <a:endParaRPr lang="en-US" altLang="en-US" dirty="0"/>
          </a:p>
        </p:txBody>
      </p:sp>
    </p:spTree>
    <p:extLst>
      <p:ext uri="{BB962C8B-B14F-4D97-AF65-F5344CB8AC3E}">
        <p14:creationId xmlns:p14="http://schemas.microsoft.com/office/powerpoint/2010/main" val="4271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000000"/>
                </a:solidFill>
                <a:effectLst/>
                <a:latin typeface="Times New Roman" panose="02020603050405020304" pitchFamily="18" charset="0"/>
              </a:rPr>
              <a:t>LEUT Kurt Withers</a:t>
            </a:r>
          </a:p>
          <a:p>
            <a:endParaRPr lang="en-GB" b="0" i="0" dirty="0">
              <a:solidFill>
                <a:srgbClr val="000000"/>
              </a:solidFill>
              <a:effectLst/>
              <a:latin typeface="Times New Roman" panose="02020603050405020304" pitchFamily="18" charset="0"/>
            </a:endParaRPr>
          </a:p>
          <a:p>
            <a:r>
              <a:rPr lang="en-GB" b="0" i="0" dirty="0">
                <a:solidFill>
                  <a:srgbClr val="000000"/>
                </a:solidFill>
                <a:effectLst/>
                <a:latin typeface="Times New Roman" panose="02020603050405020304" pitchFamily="18" charset="0"/>
              </a:rPr>
              <a:t>In my fourth year of an Electrical Engineering Degree undertaking my honours component.</a:t>
            </a:r>
          </a:p>
          <a:p>
            <a:endParaRPr lang="en-GB" b="0" i="0" dirty="0">
              <a:solidFill>
                <a:srgbClr val="000000"/>
              </a:solidFill>
              <a:effectLst/>
              <a:latin typeface="Times New Roman" panose="02020603050405020304" pitchFamily="18" charset="0"/>
            </a:endParaRPr>
          </a:p>
          <a:p>
            <a:r>
              <a:rPr lang="en-GB" b="0" i="0" dirty="0">
                <a:solidFill>
                  <a:srgbClr val="000000"/>
                </a:solidFill>
                <a:effectLst/>
                <a:latin typeface="Times New Roman" panose="02020603050405020304" pitchFamily="18" charset="0"/>
              </a:rPr>
              <a:t>Past history is serving on minor vessels in Cairns before transitioning to major vessels in the Sydney region. Technical shore billets have been in the FIMA workshops and FSU Planning Cell.</a:t>
            </a:r>
          </a:p>
          <a:p>
            <a:endParaRPr lang="en-GB" b="0" i="0" dirty="0">
              <a:solidFill>
                <a:srgbClr val="000000"/>
              </a:solidFill>
              <a:effectLst/>
              <a:latin typeface="Times New Roman" panose="02020603050405020304" pitchFamily="18" charset="0"/>
            </a:endParaRPr>
          </a:p>
          <a:p>
            <a:r>
              <a:rPr lang="en-GB" b="0" i="0" dirty="0">
                <a:solidFill>
                  <a:srgbClr val="000000"/>
                </a:solidFill>
                <a:effectLst/>
                <a:latin typeface="Times New Roman" panose="02020603050405020304" pitchFamily="18" charset="0"/>
              </a:rPr>
              <a:t>Motivation - wanting to investigate a Defence specific problem an increase my understanding of simulation and optimisation process. Main motivation for workforce planning came from my time within FSU Planning Cell and whilst the Regulator onboard HMAS Newcastle for the Weapons Electrical team. I saw a lot of core knowledge and technical expertise loss as core members posted in and out. </a:t>
            </a:r>
          </a:p>
          <a:p>
            <a:endParaRPr lang="en-GB" b="0" i="0" dirty="0">
              <a:solidFill>
                <a:srgbClr val="000000"/>
              </a:solidFill>
              <a:effectLst/>
              <a:latin typeface="Times New Roman" panose="02020603050405020304" pitchFamily="18" charset="0"/>
            </a:endParaRPr>
          </a:p>
          <a:p>
            <a:r>
              <a:rPr lang="en-GB" b="0" i="0" dirty="0">
                <a:solidFill>
                  <a:srgbClr val="201F1E"/>
                </a:solidFill>
                <a:effectLst/>
                <a:latin typeface="Segoe UI" panose="020B0502040204020203" pitchFamily="34" charset="0"/>
              </a:rPr>
              <a:t>Why - As new capabilities are introduced, new strategies may be required to meet their maintenance needs. The strategies looked at within my thesis provide me with a understanding for upcoming leadership roles and a different way of planning human resources.</a:t>
            </a:r>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2</a:t>
            </a:fld>
            <a:endParaRPr lang="en-US" altLang="en-US" dirty="0"/>
          </a:p>
        </p:txBody>
      </p:sp>
    </p:spTree>
    <p:extLst>
      <p:ext uri="{BB962C8B-B14F-4D97-AF65-F5344CB8AC3E}">
        <p14:creationId xmlns:p14="http://schemas.microsoft.com/office/powerpoint/2010/main" val="1119819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Closed loop considerations:</a:t>
            </a:r>
          </a:p>
          <a:p>
            <a:r>
              <a:rPr lang="en-AU" dirty="0"/>
              <a:t>	Workforce grown from within</a:t>
            </a:r>
          </a:p>
          <a:p>
            <a:r>
              <a:rPr lang="en-AU" dirty="0"/>
              <a:t>	Not easily replaced</a:t>
            </a:r>
          </a:p>
          <a:p>
            <a:endParaRPr lang="en-AU" dirty="0"/>
          </a:p>
          <a:p>
            <a:r>
              <a:rPr lang="en-AU" dirty="0"/>
              <a:t>Single Workshop only. Not looking at entire stream.</a:t>
            </a:r>
          </a:p>
          <a:p>
            <a:endParaRPr lang="en-AU" dirty="0"/>
          </a:p>
          <a:p>
            <a:r>
              <a:rPr lang="en-AU" dirty="0"/>
              <a:t>Needed to include OJT.</a:t>
            </a:r>
          </a:p>
          <a:p>
            <a:endParaRPr lang="en-AU" dirty="0"/>
          </a:p>
          <a:p>
            <a:r>
              <a:rPr lang="en-AU" dirty="0"/>
              <a:t>Personal reasons – Improve simulation knowledge, optimisation process and coding skills with a new language (python).</a:t>
            </a:r>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3</a:t>
            </a:fld>
            <a:endParaRPr lang="en-US" altLang="en-US" dirty="0"/>
          </a:p>
        </p:txBody>
      </p:sp>
    </p:spTree>
    <p:extLst>
      <p:ext uri="{BB962C8B-B14F-4D97-AF65-F5344CB8AC3E}">
        <p14:creationId xmlns:p14="http://schemas.microsoft.com/office/powerpoint/2010/main" val="38107174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Closed loop considerations:</a:t>
            </a:r>
          </a:p>
          <a:p>
            <a:r>
              <a:rPr lang="en-AU" dirty="0"/>
              <a:t>	Workforce grown from within</a:t>
            </a:r>
          </a:p>
          <a:p>
            <a:r>
              <a:rPr lang="en-AU" dirty="0"/>
              <a:t>	Not easily replaced</a:t>
            </a:r>
          </a:p>
          <a:p>
            <a:endParaRPr lang="en-AU" dirty="0"/>
          </a:p>
          <a:p>
            <a:r>
              <a:rPr lang="en-AU" dirty="0"/>
              <a:t>Single Workshop only. Not looking at entire stream.</a:t>
            </a:r>
          </a:p>
          <a:p>
            <a:endParaRPr lang="en-AU" dirty="0"/>
          </a:p>
          <a:p>
            <a:r>
              <a:rPr lang="en-AU" dirty="0"/>
              <a:t>Needed to include OJT.</a:t>
            </a:r>
          </a:p>
          <a:p>
            <a:endParaRPr lang="en-AU" dirty="0"/>
          </a:p>
          <a:p>
            <a:r>
              <a:rPr lang="en-AU" dirty="0"/>
              <a:t>Personal reasons – Improve simulation knowledge, optimisation process and coding skills with a new language (python).</a:t>
            </a:r>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4</a:t>
            </a:fld>
            <a:endParaRPr lang="en-US" altLang="en-US" dirty="0"/>
          </a:p>
        </p:txBody>
      </p:sp>
    </p:spTree>
    <p:extLst>
      <p:ext uri="{BB962C8B-B14F-4D97-AF65-F5344CB8AC3E}">
        <p14:creationId xmlns:p14="http://schemas.microsoft.com/office/powerpoint/2010/main" val="7089590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indent="193176" algn="just">
              <a:tabLst>
                <a:tab pos="193176" algn="l"/>
              </a:tabLst>
            </a:pPr>
            <a:r>
              <a:rPr lang="en-AU" sz="1300" dirty="0">
                <a:latin typeface="Times New Roman" panose="02020603050405020304" pitchFamily="18" charset="0"/>
                <a:ea typeface="Times New Roman" panose="02020603050405020304" pitchFamily="18" charset="0"/>
              </a:rPr>
              <a:t>LHS Maintenance</a:t>
            </a:r>
          </a:p>
          <a:p>
            <a:pPr indent="193176" algn="just">
              <a:tabLst>
                <a:tab pos="193176" algn="l"/>
              </a:tabLst>
            </a:pPr>
            <a:endParaRPr lang="en-AU" sz="1300" dirty="0">
              <a:latin typeface="Times New Roman" panose="02020603050405020304" pitchFamily="18" charset="0"/>
              <a:ea typeface="Times New Roman" panose="02020603050405020304" pitchFamily="18" charset="0"/>
            </a:endParaRPr>
          </a:p>
          <a:p>
            <a:pPr indent="193176" algn="just">
              <a:tabLst>
                <a:tab pos="193176" algn="l"/>
              </a:tabLst>
            </a:pPr>
            <a:r>
              <a:rPr lang="en-AU" sz="1300" dirty="0">
                <a:latin typeface="Times New Roman" panose="02020603050405020304" pitchFamily="18" charset="0"/>
                <a:ea typeface="Times New Roman" panose="02020603050405020304" pitchFamily="18" charset="0"/>
              </a:rPr>
              <a:t>RHS Workforce.</a:t>
            </a:r>
          </a:p>
          <a:p>
            <a:pPr indent="193176" algn="just">
              <a:tabLst>
                <a:tab pos="193176" algn="l"/>
              </a:tabLst>
            </a:pPr>
            <a:endParaRPr lang="en-AU" sz="1300" dirty="0">
              <a:latin typeface="Times New Roman" panose="02020603050405020304" pitchFamily="18" charset="0"/>
              <a:ea typeface="Times New Roman" panose="02020603050405020304" pitchFamily="18" charset="0"/>
            </a:endParaRPr>
          </a:p>
          <a:p>
            <a:pPr indent="193176" algn="just">
              <a:tabLst>
                <a:tab pos="193176" algn="l"/>
              </a:tabLst>
            </a:pPr>
            <a:r>
              <a:rPr lang="en-AU" sz="1300" dirty="0">
                <a:latin typeface="Times New Roman" panose="02020603050405020304" pitchFamily="18" charset="0"/>
                <a:ea typeface="Times New Roman" panose="02020603050405020304" pitchFamily="18" charset="0"/>
              </a:rPr>
              <a:t>Look at notes to hit key points in assumption!</a:t>
            </a:r>
          </a:p>
          <a:p>
            <a:pPr indent="193176" algn="just">
              <a:tabLst>
                <a:tab pos="193176" algn="l"/>
              </a:tabLst>
            </a:pPr>
            <a:endParaRPr lang="en-AU" sz="1300" dirty="0">
              <a:latin typeface="Times New Roman" panose="02020603050405020304" pitchFamily="18" charset="0"/>
              <a:ea typeface="Times New Roman" panose="02020603050405020304" pitchFamily="18" charset="0"/>
            </a:endParaRPr>
          </a:p>
          <a:p>
            <a:pPr indent="193176" algn="just">
              <a:tabLst>
                <a:tab pos="193176" algn="l"/>
              </a:tabLst>
            </a:pPr>
            <a:r>
              <a:rPr lang="en-AU" sz="1300" dirty="0">
                <a:latin typeface="Times New Roman" panose="02020603050405020304" pitchFamily="18" charset="0"/>
                <a:ea typeface="Times New Roman" panose="02020603050405020304" pitchFamily="18" charset="0"/>
              </a:rPr>
              <a:t>Hit speed of model per run – Anywhere from a few seconds up to a few minutes for more complex scenarios.</a:t>
            </a:r>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5</a:t>
            </a:fld>
            <a:endParaRPr lang="en-US" altLang="en-US" dirty="0"/>
          </a:p>
        </p:txBody>
      </p:sp>
    </p:spTree>
    <p:extLst>
      <p:ext uri="{BB962C8B-B14F-4D97-AF65-F5344CB8AC3E}">
        <p14:creationId xmlns:p14="http://schemas.microsoft.com/office/powerpoint/2010/main" val="36685482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pPr indent="193176" algn="just">
              <a:tabLst>
                <a:tab pos="193176" algn="l"/>
              </a:tabLst>
            </a:pPr>
            <a:endParaRPr lang="en-AU" sz="1300" dirty="0">
              <a:latin typeface="Times New Roman" panose="02020603050405020304" pitchFamily="18" charset="0"/>
              <a:ea typeface="Times New Roman" panose="02020603050405020304" pitchFamily="18" charset="0"/>
            </a:endParaRPr>
          </a:p>
          <a:p>
            <a:pPr indent="193176" algn="just">
              <a:tabLst>
                <a:tab pos="193176" algn="l"/>
              </a:tabLst>
            </a:pPr>
            <a:r>
              <a:rPr lang="en-AU" sz="1300" dirty="0">
                <a:latin typeface="Times New Roman" panose="02020603050405020304" pitchFamily="18" charset="0"/>
                <a:ea typeface="Times New Roman" panose="02020603050405020304" pitchFamily="18" charset="0"/>
              </a:rPr>
              <a:t>The higher-level simulation model is shown and here it can be seen that the model can be broken down into two separate interacting sections.   </a:t>
            </a:r>
          </a:p>
          <a:p>
            <a:pPr indent="193176" algn="just">
              <a:tabLst>
                <a:tab pos="193176" algn="l"/>
              </a:tabLst>
            </a:pPr>
            <a:endParaRPr lang="en-AU" sz="1300" dirty="0">
              <a:latin typeface="Times New Roman" panose="02020603050405020304" pitchFamily="18" charset="0"/>
              <a:ea typeface="Times New Roman" panose="02020603050405020304" pitchFamily="18" charset="0"/>
            </a:endParaRPr>
          </a:p>
          <a:p>
            <a:pPr indent="193176" algn="just">
              <a:tabLst>
                <a:tab pos="193176" algn="l"/>
              </a:tabLst>
            </a:pPr>
            <a:r>
              <a:rPr lang="en-AU" sz="1300" dirty="0">
                <a:latin typeface="Times New Roman" panose="02020603050405020304" pitchFamily="18" charset="0"/>
                <a:ea typeface="Times New Roman" panose="02020603050405020304" pitchFamily="18" charset="0"/>
              </a:rPr>
              <a:t>The first consists of the workflow for the maintenance being conducted. </a:t>
            </a:r>
          </a:p>
          <a:p>
            <a:pPr indent="193176" algn="just">
              <a:tabLst>
                <a:tab pos="193176" algn="l"/>
              </a:tabLst>
            </a:pPr>
            <a:r>
              <a:rPr lang="en-AU" sz="1300" dirty="0">
                <a:latin typeface="Times New Roman" panose="02020603050405020304" pitchFamily="18" charset="0"/>
                <a:ea typeface="Times New Roman" panose="02020603050405020304" pitchFamily="18" charset="0"/>
              </a:rPr>
              <a:t>All assets start within the storage facility requiring maintenance at the start of each simulation. </a:t>
            </a:r>
          </a:p>
          <a:p>
            <a:pPr indent="193176" algn="just">
              <a:tabLst>
                <a:tab pos="193176" algn="l"/>
              </a:tabLst>
            </a:pPr>
            <a:r>
              <a:rPr lang="en-AU" sz="1300" dirty="0">
                <a:latin typeface="Times New Roman" panose="02020603050405020304" pitchFamily="18" charset="0"/>
                <a:ea typeface="Times New Roman" panose="02020603050405020304" pitchFamily="18" charset="0"/>
              </a:rPr>
              <a:t>Assets due for maintenance are transferred to the workshop at a set rate and the competent workforce is checked for availability to conduct maintenance. </a:t>
            </a:r>
          </a:p>
          <a:p>
            <a:pPr indent="193176" algn="just">
              <a:tabLst>
                <a:tab pos="193176" algn="l"/>
              </a:tabLst>
            </a:pPr>
            <a:r>
              <a:rPr lang="en-AU" sz="1300" dirty="0">
                <a:latin typeface="Times New Roman" panose="02020603050405020304" pitchFamily="18" charset="0"/>
                <a:ea typeface="Times New Roman" panose="02020603050405020304" pitchFamily="18" charset="0"/>
              </a:rPr>
              <a:t>When maintainers are available to conduct maintenance, they are removed from the available pool of maintainers and commence the maintenance. </a:t>
            </a:r>
          </a:p>
          <a:p>
            <a:pPr indent="193176" algn="just">
              <a:tabLst>
                <a:tab pos="193176" algn="l"/>
              </a:tabLst>
            </a:pPr>
            <a:r>
              <a:rPr lang="en-AU" sz="1300" dirty="0">
                <a:latin typeface="Times New Roman" panose="02020603050405020304" pitchFamily="18" charset="0"/>
                <a:ea typeface="Times New Roman" panose="02020603050405020304" pitchFamily="18" charset="0"/>
              </a:rPr>
              <a:t>At this point within the simulation there is a stop to see if there is any untrained workforce available to conduct OJT, if so, they are also assigned to the maintenance. </a:t>
            </a:r>
          </a:p>
          <a:p>
            <a:pPr indent="193176" algn="just">
              <a:tabLst>
                <a:tab pos="193176" algn="l"/>
              </a:tabLst>
            </a:pPr>
            <a:r>
              <a:rPr lang="en-AU" sz="1300" dirty="0">
                <a:latin typeface="Times New Roman" panose="02020603050405020304" pitchFamily="18" charset="0"/>
                <a:ea typeface="Times New Roman" panose="02020603050405020304" pitchFamily="18" charset="0"/>
              </a:rPr>
              <a:t>When the maintenance has been completed the asset is returned to the storage facility. </a:t>
            </a:r>
          </a:p>
          <a:p>
            <a:pPr indent="193176" algn="just">
              <a:tabLst>
                <a:tab pos="193176" algn="l"/>
              </a:tabLst>
            </a:pPr>
            <a:r>
              <a:rPr lang="en-AU" sz="1300" dirty="0">
                <a:latin typeface="Times New Roman" panose="02020603050405020304" pitchFamily="18" charset="0"/>
                <a:ea typeface="Times New Roman" panose="02020603050405020304" pitchFamily="18" charset="0"/>
              </a:rPr>
              <a:t>The asset will remain in a RFI state until time has advanced in the simulation to trigger the next maintenance window.</a:t>
            </a:r>
          </a:p>
          <a:p>
            <a:pPr indent="193176" algn="just">
              <a:tabLst>
                <a:tab pos="193176" algn="l"/>
              </a:tabLst>
            </a:pPr>
            <a:r>
              <a:rPr lang="en-AU" sz="1300" dirty="0">
                <a:latin typeface="Times New Roman" panose="02020603050405020304" pitchFamily="18" charset="0"/>
                <a:ea typeface="Times New Roman" panose="02020603050405020304" pitchFamily="18" charset="0"/>
              </a:rPr>
              <a:t>A record of available assets is also kept as time progress to see how effective the workshop is at maintaining available assets and ensuring RFI status of assets.</a:t>
            </a:r>
          </a:p>
          <a:p>
            <a:endParaRPr lang="en-AU" sz="1300" dirty="0"/>
          </a:p>
          <a:p>
            <a:pPr defTabSz="965881">
              <a:defRPr/>
            </a:pPr>
            <a:r>
              <a:rPr lang="en-AU" sz="1300" dirty="0">
                <a:latin typeface="Times New Roman" panose="02020603050405020304" pitchFamily="18" charset="0"/>
                <a:ea typeface="Times New Roman" panose="02020603050405020304" pitchFamily="18" charset="0"/>
              </a:rPr>
              <a:t>The second workflow consists of accounting for the posting cycle of incoming members and checking if a member can be moved from the untrained to the competent workforce for utilisation. </a:t>
            </a:r>
          </a:p>
          <a:p>
            <a:pPr defTabSz="965881">
              <a:defRPr/>
            </a:pPr>
            <a:r>
              <a:rPr lang="en-AU" sz="1300" dirty="0">
                <a:latin typeface="Times New Roman" panose="02020603050405020304" pitchFamily="18" charset="0"/>
                <a:ea typeface="Times New Roman" panose="02020603050405020304" pitchFamily="18" charset="0"/>
              </a:rPr>
              <a:t>While a member is deemed as competent, they will be available to conduct maintenance as assets become available dependant on their maximum utilisation variable. </a:t>
            </a:r>
          </a:p>
          <a:p>
            <a:pPr defTabSz="965881">
              <a:defRPr/>
            </a:pPr>
            <a:r>
              <a:rPr lang="en-AU" sz="1300" dirty="0">
                <a:latin typeface="Times New Roman" panose="02020603050405020304" pitchFamily="18" charset="0"/>
                <a:ea typeface="Times New Roman" panose="02020603050405020304" pitchFamily="18" charset="0"/>
              </a:rPr>
              <a:t>After a designated posting period the competent member will be replaced with an untrained member to simulate a posting cycle. </a:t>
            </a:r>
          </a:p>
          <a:p>
            <a:pPr defTabSz="965881">
              <a:defRPr/>
            </a:pPr>
            <a:r>
              <a:rPr lang="en-AU" sz="1300" dirty="0">
                <a:latin typeface="Times New Roman" panose="02020603050405020304" pitchFamily="18" charset="0"/>
                <a:ea typeface="Times New Roman" panose="02020603050405020304" pitchFamily="18" charset="0"/>
              </a:rPr>
              <a:t>OJT of untrained members requires an asset available for maintenance in addition to a trained member able to supervise the OJT. </a:t>
            </a:r>
          </a:p>
          <a:p>
            <a:pPr defTabSz="965881">
              <a:defRPr/>
            </a:pPr>
            <a:r>
              <a:rPr lang="en-AU" sz="1300" dirty="0">
                <a:latin typeface="Times New Roman" panose="02020603050405020304" pitchFamily="18" charset="0"/>
                <a:ea typeface="Times New Roman" panose="02020603050405020304" pitchFamily="18" charset="0"/>
              </a:rPr>
              <a:t>Once the maintenance of the asset is complete the untrained member is checked for the required number of competencies. </a:t>
            </a:r>
          </a:p>
          <a:p>
            <a:pPr defTabSz="965881">
              <a:defRPr/>
            </a:pPr>
            <a:r>
              <a:rPr lang="en-AU" sz="1300" dirty="0">
                <a:latin typeface="Times New Roman" panose="02020603050405020304" pitchFamily="18" charset="0"/>
                <a:ea typeface="Times New Roman" panose="02020603050405020304" pitchFamily="18" charset="0"/>
              </a:rPr>
              <a:t>If this criterion is meet, the member is moved from the unqualified workforce to the competent workforce.</a:t>
            </a:r>
          </a:p>
          <a:p>
            <a:pPr defTabSz="965881">
              <a:defRPr/>
            </a:pPr>
            <a:r>
              <a:rPr lang="en-AU" sz="1300" dirty="0">
                <a:latin typeface="Times New Roman" panose="02020603050405020304" pitchFamily="18" charset="0"/>
                <a:ea typeface="Times New Roman" panose="02020603050405020304" pitchFamily="18" charset="0"/>
              </a:rPr>
              <a:t>If the required number of competencies is not meet the member remains in the unqualified workforce section awaiting further training.</a:t>
            </a:r>
          </a:p>
          <a:p>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6</a:t>
            </a:fld>
            <a:endParaRPr lang="en-US" altLang="en-US" dirty="0"/>
          </a:p>
        </p:txBody>
      </p:sp>
    </p:spTree>
    <p:extLst>
      <p:ext uri="{BB962C8B-B14F-4D97-AF65-F5344CB8AC3E}">
        <p14:creationId xmlns:p14="http://schemas.microsoft.com/office/powerpoint/2010/main" val="34676749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7</a:t>
            </a:fld>
            <a:endParaRPr lang="en-US" altLang="en-US" dirty="0"/>
          </a:p>
        </p:txBody>
      </p:sp>
    </p:spTree>
    <p:extLst>
      <p:ext uri="{BB962C8B-B14F-4D97-AF65-F5344CB8AC3E}">
        <p14:creationId xmlns:p14="http://schemas.microsoft.com/office/powerpoint/2010/main" val="4149581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pPr>
              <a:defRPr/>
            </a:pPr>
            <a:fld id="{356BF70E-412F-4E38-BF17-ADF10A55D6CA}" type="slidenum">
              <a:rPr lang="en-US" altLang="en-US" smtClean="0"/>
              <a:pPr>
                <a:defRPr/>
              </a:pPr>
              <a:t>8</a:t>
            </a:fld>
            <a:endParaRPr lang="en-US" altLang="en-US" dirty="0"/>
          </a:p>
        </p:txBody>
      </p:sp>
    </p:spTree>
    <p:extLst>
      <p:ext uri="{BB962C8B-B14F-4D97-AF65-F5344CB8AC3E}">
        <p14:creationId xmlns:p14="http://schemas.microsoft.com/office/powerpoint/2010/main" val="27325163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 Cover Page">
    <p:bg>
      <p:bgPr>
        <a:gradFill rotWithShape="0">
          <a:gsLst>
            <a:gs pos="0">
              <a:srgbClr val="000000"/>
            </a:gs>
            <a:gs pos="47000">
              <a:srgbClr val="101939"/>
            </a:gs>
            <a:gs pos="100000">
              <a:srgbClr val="101939"/>
            </a:gs>
          </a:gsLst>
          <a:lin ang="5400000" scaled="1"/>
        </a:gradFill>
        <a:effectLst/>
      </p:bgPr>
    </p:bg>
    <p:spTree>
      <p:nvGrpSpPr>
        <p:cNvPr id="1" name=""/>
        <p:cNvGrpSpPr/>
        <p:nvPr/>
      </p:nvGrpSpPr>
      <p:grpSpPr>
        <a:xfrm>
          <a:off x="0" y="0"/>
          <a:ext cx="0" cy="0"/>
          <a:chOff x="0" y="0"/>
          <a:chExt cx="0" cy="0"/>
        </a:xfrm>
      </p:grpSpPr>
      <p:pic>
        <p:nvPicPr>
          <p:cNvPr id="3"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339013" cy="4743450"/>
          </a:xfrm>
          <a:prstGeom prst="rect">
            <a:avLst/>
          </a:prstGeom>
          <a:noFill/>
          <a:ln>
            <a:noFill/>
          </a:ln>
          <a:extLst>
            <a:ext uri="{909E8E84-426E-40DD-AFC4-6F175D3DCCD1}">
              <a14:hiddenFill xmlns:a14="http://schemas.microsoft.com/office/drawing/2010/main">
                <a:solidFill>
                  <a:srgbClr val="FFFFFF">
                    <a:alpha val="6000"/>
                  </a:srgbClr>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6"/>
          <p:cNvPicPr>
            <a:picLocks noChangeAspect="1"/>
          </p:cNvPicPr>
          <p:nvPr/>
        </p:nvPicPr>
        <p:blipFill>
          <a:blip r:embed="rId3">
            <a:extLst>
              <a:ext uri="{BEBA8EAE-BF5A-486C-A8C5-ECC9F3942E4B}">
                <a14:imgProps xmlns:a14="http://schemas.microsoft.com/office/drawing/2010/main">
                  <a14:imgLayer r:embed="rId4">
                    <a14:imgEffect>
                      <a14:brightnessContrast bright="-78000" contrast="-45000"/>
                    </a14:imgEffect>
                  </a14:imgLayer>
                </a14:imgProps>
              </a:ext>
              <a:ext uri="{28A0092B-C50C-407E-A947-70E740481C1C}">
                <a14:useLocalDpi xmlns:a14="http://schemas.microsoft.com/office/drawing/2010/main" val="0"/>
              </a:ext>
            </a:extLst>
          </a:blip>
          <a:srcRect/>
          <a:stretch>
            <a:fillRect/>
          </a:stretch>
        </p:blipFill>
        <p:spPr bwMode="auto">
          <a:xfrm>
            <a:off x="0" y="0"/>
            <a:ext cx="7339013" cy="4743450"/>
          </a:xfrm>
          <a:prstGeom prst="rect">
            <a:avLst/>
          </a:prstGeom>
          <a:noFill/>
          <a:ln>
            <a:noFill/>
          </a:ln>
          <a:extLst>
            <a:ext uri="{909E8E84-426E-40DD-AFC4-6F175D3DCCD1}">
              <a14:hiddenFill xmlns:a14="http://schemas.microsoft.com/office/drawing/2010/main">
                <a:solidFill>
                  <a:srgbClr val="FFFFFF">
                    <a:alpha val="0"/>
                  </a:srgbClr>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Group 7"/>
          <p:cNvGrpSpPr>
            <a:grpSpLocks/>
          </p:cNvGrpSpPr>
          <p:nvPr/>
        </p:nvGrpSpPr>
        <p:grpSpPr bwMode="auto">
          <a:xfrm>
            <a:off x="0" y="592138"/>
            <a:ext cx="1835150" cy="1331912"/>
            <a:chOff x="0" y="591783"/>
            <a:chExt cx="1835696" cy="1331895"/>
          </a:xfrm>
        </p:grpSpPr>
        <p:sp>
          <p:nvSpPr>
            <p:cNvPr id="6" name="Rectangle 5"/>
            <p:cNvSpPr/>
            <p:nvPr/>
          </p:nvSpPr>
          <p:spPr>
            <a:xfrm>
              <a:off x="0" y="591783"/>
              <a:ext cx="1835696" cy="1331895"/>
            </a:xfrm>
            <a:prstGeom prst="rect">
              <a:avLst/>
            </a:prstGeom>
            <a:solidFill>
              <a:srgbClr val="FFE61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7" name="Picture 9"/>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97768" y="825429"/>
              <a:ext cx="1440160" cy="8646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8" name="Picture 10"/>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003800" y="1407765"/>
            <a:ext cx="4140200" cy="332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11"/>
          <p:cNvSpPr txBox="1">
            <a:spLocks noChangeArrowheads="1"/>
          </p:cNvSpPr>
          <p:nvPr/>
        </p:nvSpPr>
        <p:spPr bwMode="auto">
          <a:xfrm>
            <a:off x="1835150" y="1373833"/>
            <a:ext cx="6877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spcBef>
                <a:spcPts val="1200"/>
              </a:spcBef>
              <a:buFont typeface="Arial" panose="020B0604020202020204" pitchFamily="34" charset="0"/>
              <a:buNone/>
            </a:pPr>
            <a:r>
              <a:rPr lang="en-AU" altLang="en-US" dirty="0">
                <a:solidFill>
                  <a:schemeClr val="bg1"/>
                </a:solidFill>
              </a:rPr>
              <a:t>Capabilities System Centre</a:t>
            </a:r>
          </a:p>
        </p:txBody>
      </p:sp>
      <p:sp>
        <p:nvSpPr>
          <p:cNvPr id="16" name="Text Placeholder 4"/>
          <p:cNvSpPr>
            <a:spLocks noGrp="1"/>
          </p:cNvSpPr>
          <p:nvPr>
            <p:ph type="body" sz="quarter" idx="11"/>
          </p:nvPr>
        </p:nvSpPr>
        <p:spPr>
          <a:xfrm>
            <a:off x="476762" y="2442556"/>
            <a:ext cx="8127685" cy="538483"/>
          </a:xfrm>
          <a:prstGeom prst="rect">
            <a:avLst/>
          </a:prstGeom>
        </p:spPr>
        <p:txBody>
          <a:bodyPr/>
          <a:lstStyle>
            <a:lvl1pPr algn="ctr">
              <a:spcBef>
                <a:spcPts val="600"/>
              </a:spcBef>
              <a:buNone/>
              <a:defRPr sz="4000" baseline="0">
                <a:solidFill>
                  <a:schemeClr val="bg1"/>
                </a:solidFill>
                <a:latin typeface="Arial"/>
                <a:cs typeface="Arial"/>
              </a:defRPr>
            </a:lvl1pPr>
            <a:lvl2pPr marL="0" indent="0">
              <a:buNone/>
              <a:defRPr>
                <a:solidFill>
                  <a:schemeClr val="bg1"/>
                </a:solidFill>
              </a:defRPr>
            </a:lvl2pPr>
          </a:lstStyle>
          <a:p>
            <a:pPr lvl="0"/>
            <a:r>
              <a:rPr lang="en-US"/>
              <a:t>Edit Master text styles</a:t>
            </a:r>
          </a:p>
        </p:txBody>
      </p:sp>
      <p:sp>
        <p:nvSpPr>
          <p:cNvPr id="10" name="Text Placeholder 4"/>
          <p:cNvSpPr>
            <a:spLocks noGrp="1"/>
          </p:cNvSpPr>
          <p:nvPr>
            <p:ph type="body" sz="quarter" idx="12"/>
          </p:nvPr>
        </p:nvSpPr>
        <p:spPr>
          <a:xfrm>
            <a:off x="467544" y="3401753"/>
            <a:ext cx="8127685" cy="538483"/>
          </a:xfrm>
          <a:prstGeom prst="rect">
            <a:avLst/>
          </a:prstGeom>
        </p:spPr>
        <p:txBody>
          <a:bodyPr/>
          <a:lstStyle>
            <a:lvl1pPr algn="ctr">
              <a:spcBef>
                <a:spcPts val="600"/>
              </a:spcBef>
              <a:buNone/>
              <a:defRPr sz="2400" i="1" baseline="0">
                <a:solidFill>
                  <a:schemeClr val="bg1"/>
                </a:solidFill>
                <a:latin typeface="Arial"/>
                <a:cs typeface="Arial"/>
              </a:defRPr>
            </a:lvl1pPr>
            <a:lvl2pPr marL="0" indent="0">
              <a:buNone/>
              <a:defRPr>
                <a:solidFill>
                  <a:schemeClr val="bg1"/>
                </a:solidFill>
              </a:defRPr>
            </a:lvl2pPr>
          </a:lstStyle>
          <a:p>
            <a:pPr lvl="0"/>
            <a:r>
              <a:rPr lang="en-US"/>
              <a:t>Edit Master text styles</a:t>
            </a:r>
          </a:p>
        </p:txBody>
      </p:sp>
    </p:spTree>
    <p:extLst>
      <p:ext uri="{BB962C8B-B14F-4D97-AF65-F5344CB8AC3E}">
        <p14:creationId xmlns:p14="http://schemas.microsoft.com/office/powerpoint/2010/main" val="621791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title"/>
          </p:nvPr>
        </p:nvSpPr>
        <p:spPr>
          <a:xfrm>
            <a:off x="107504" y="1923678"/>
            <a:ext cx="8856984" cy="492443"/>
          </a:xfrm>
        </p:spPr>
        <p:txBody>
          <a:bodyPr/>
          <a:lstStyle/>
          <a:p>
            <a:r>
              <a:rPr lang="en-US"/>
              <a:t>Click to edit Master title style</a:t>
            </a:r>
            <a:endParaRPr lang="en-AU"/>
          </a:p>
        </p:txBody>
      </p:sp>
    </p:spTree>
    <p:extLst>
      <p:ext uri="{BB962C8B-B14F-4D97-AF65-F5344CB8AC3E}">
        <p14:creationId xmlns:p14="http://schemas.microsoft.com/office/powerpoint/2010/main" val="1900752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lvl1pPr algn="ctr">
              <a:defRPr/>
            </a:lvl1pPr>
          </a:lstStyle>
          <a:p>
            <a:r>
              <a:rPr lang="en-US"/>
              <a:t>Click to edit Master title style</a:t>
            </a:r>
            <a:endParaRPr lang="en-US" dirty="0"/>
          </a:p>
        </p:txBody>
      </p:sp>
      <p:sp>
        <p:nvSpPr>
          <p:cNvPr id="8" name="Text Placeholder 7"/>
          <p:cNvSpPr>
            <a:spLocks noGrp="1"/>
          </p:cNvSpPr>
          <p:nvPr>
            <p:ph type="body" idx="10"/>
          </p:nvPr>
        </p:nvSpPr>
        <p:spPr>
          <a:xfrm>
            <a:off x="251520" y="771550"/>
            <a:ext cx="8712967" cy="3455963"/>
          </a:xfrm>
        </p:spPr>
        <p:txBody>
          <a:bodyPr/>
          <a:lstStyle>
            <a:lvl1pPr marL="342900" indent="-342900">
              <a:spcBef>
                <a:spcPts val="600"/>
              </a:spcBef>
              <a:buFont typeface="Arial" panose="020B0604020202020204" pitchFamily="34" charset="0"/>
              <a:buChar char="•"/>
              <a:defRPr/>
            </a:lvl1pPr>
            <a:lvl2pPr marL="703262" indent="-342900" algn="just">
              <a:spcBef>
                <a:spcPts val="600"/>
              </a:spcBef>
              <a:buFont typeface="Arial" panose="020B0604020202020204" pitchFamily="34" charset="0"/>
              <a:buChar char="•"/>
              <a:defRPr/>
            </a:lvl2pPr>
            <a:lvl3pPr marL="715963" indent="-268288">
              <a:spcBef>
                <a:spcPts val="600"/>
              </a:spcBef>
              <a:defRPr sz="2000"/>
            </a:lvl3pPr>
            <a:lvl4pPr marL="984250" indent="-269875">
              <a:spcBef>
                <a:spcPts val="600"/>
              </a:spcBef>
              <a:defRPr sz="2000"/>
            </a:lvl4pPr>
            <a:lvl5pPr marL="1257300" indent="-269875">
              <a:spcBef>
                <a:spcPts val="600"/>
              </a:spcBef>
              <a:defRPr sz="20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00396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 Title and Content x 2">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Click to edit Master title style</a:t>
            </a:r>
            <a:endParaRPr lang="en-US" dirty="0"/>
          </a:p>
        </p:txBody>
      </p:sp>
      <p:sp>
        <p:nvSpPr>
          <p:cNvPr id="7" name="Content Placeholder 6"/>
          <p:cNvSpPr>
            <a:spLocks noGrp="1"/>
          </p:cNvSpPr>
          <p:nvPr>
            <p:ph sz="quarter" idx="10"/>
          </p:nvPr>
        </p:nvSpPr>
        <p:spPr>
          <a:xfrm>
            <a:off x="251520" y="771550"/>
            <a:ext cx="4196844" cy="3816423"/>
          </a:xfrm>
        </p:spPr>
        <p:txBody>
          <a:bodyPr/>
          <a:lstStyle>
            <a:lvl1pPr>
              <a:defRPr sz="2400"/>
            </a:lvl1pPr>
            <a:lvl2pPr>
              <a:defRPr sz="2200"/>
            </a:lvl2pPr>
            <a:lvl3pPr>
              <a:defRPr sz="2200"/>
            </a:lvl3pPr>
            <a:lvl4pP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6"/>
          <p:cNvSpPr>
            <a:spLocks noGrp="1"/>
          </p:cNvSpPr>
          <p:nvPr>
            <p:ph sz="quarter" idx="11"/>
          </p:nvPr>
        </p:nvSpPr>
        <p:spPr>
          <a:xfrm>
            <a:off x="4717275" y="771551"/>
            <a:ext cx="4247212" cy="3816423"/>
          </a:xfrm>
        </p:spPr>
        <p:txBody>
          <a:bodyPr/>
          <a:lstStyle>
            <a:lvl1pPr>
              <a:defRPr sz="2400"/>
            </a:lvl1pPr>
            <a:lvl2pPr>
              <a:defRPr sz="2200"/>
            </a:lvl2pPr>
            <a:lvl3pPr>
              <a:defRPr sz="2200"/>
            </a:lvl3pPr>
            <a:lvl4pP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311251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 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88996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02842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Rectangle 1"/>
          <p:cNvSpPr/>
          <p:nvPr/>
        </p:nvSpPr>
        <p:spPr>
          <a:xfrm>
            <a:off x="0" y="0"/>
            <a:ext cx="9144000" cy="5143500"/>
          </a:xfrm>
          <a:prstGeom prst="rect">
            <a:avLst/>
          </a:prstGeom>
          <a:solidFill>
            <a:srgbClr val="FFE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3" name="Picture 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87675" y="771525"/>
            <a:ext cx="2879725" cy="3097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7"/>
          <p:cNvSpPr txBox="1">
            <a:spLocks noChangeArrowheads="1"/>
          </p:cNvSpPr>
          <p:nvPr/>
        </p:nvSpPr>
        <p:spPr bwMode="auto">
          <a:xfrm>
            <a:off x="3348038" y="4587875"/>
            <a:ext cx="2232025"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20000"/>
              </a:spcBef>
              <a:spcAft>
                <a:spcPts val="200"/>
              </a:spcAft>
              <a:buFont typeface="Arial" panose="020B0604020202020204" pitchFamily="34" charset="0"/>
              <a:buNone/>
            </a:pPr>
            <a:r>
              <a:rPr lang="en-AU" altLang="en-US" sz="800" dirty="0">
                <a:cs typeface="Arial" panose="020B0604020202020204" pitchFamily="34" charset="0"/>
              </a:rPr>
              <a:t>Copyright UNSW Canberra</a:t>
            </a:r>
          </a:p>
          <a:p>
            <a:pPr algn="ctr" eaLnBrk="1" hangingPunct="1">
              <a:spcBef>
                <a:spcPct val="20000"/>
              </a:spcBef>
              <a:buFont typeface="Arial" panose="020B0604020202020204" pitchFamily="34" charset="0"/>
              <a:buNone/>
            </a:pPr>
            <a:r>
              <a:rPr lang="en-AU" altLang="en-US" sz="500" dirty="0">
                <a:cs typeface="Arial" panose="020B0604020202020204" pitchFamily="34" charset="0"/>
              </a:rPr>
              <a:t>CRICOS Provider Code 00098G</a:t>
            </a:r>
          </a:p>
        </p:txBody>
      </p:sp>
    </p:spTree>
    <p:extLst>
      <p:ext uri="{BB962C8B-B14F-4D97-AF65-F5344CB8AC3E}">
        <p14:creationId xmlns:p14="http://schemas.microsoft.com/office/powerpoint/2010/main" val="11656539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a:off x="0" y="4733925"/>
            <a:ext cx="9144000" cy="409575"/>
          </a:xfrm>
          <a:prstGeom prst="rect">
            <a:avLst/>
          </a:prstGeom>
          <a:solidFill>
            <a:srgbClr val="FFE61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1027" name="Title Placeholder 1"/>
          <p:cNvSpPr>
            <a:spLocks noGrp="1"/>
          </p:cNvSpPr>
          <p:nvPr>
            <p:ph type="title"/>
          </p:nvPr>
        </p:nvSpPr>
        <p:spPr bwMode="auto">
          <a:xfrm>
            <a:off x="251521" y="11454"/>
            <a:ext cx="8712967"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ltLang="en-US"/>
              <a:t>Click to edit Master title style</a:t>
            </a:r>
            <a:endParaRPr lang="en-US" altLang="en-US" dirty="0"/>
          </a:p>
        </p:txBody>
      </p:sp>
      <p:sp>
        <p:nvSpPr>
          <p:cNvPr id="1028" name="Text Placeholder 5"/>
          <p:cNvSpPr>
            <a:spLocks noGrp="1"/>
          </p:cNvSpPr>
          <p:nvPr>
            <p:ph type="body" idx="1"/>
          </p:nvPr>
        </p:nvSpPr>
        <p:spPr bwMode="auto">
          <a:xfrm>
            <a:off x="251520" y="771550"/>
            <a:ext cx="8712968" cy="3816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US" altLang="en-US" dirty="0"/>
          </a:p>
        </p:txBody>
      </p:sp>
      <p:pic>
        <p:nvPicPr>
          <p:cNvPr id="1029" name="Picture 3"/>
          <p:cNvPicPr>
            <a:picLocks noChangeAspect="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691438" y="4776788"/>
            <a:ext cx="1319212"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3" r:id="rId1"/>
    <p:sldLayoutId id="2147484075" r:id="rId2"/>
    <p:sldLayoutId id="2147484069" r:id="rId3"/>
    <p:sldLayoutId id="2147484070" r:id="rId4"/>
    <p:sldLayoutId id="2147484071" r:id="rId5"/>
    <p:sldLayoutId id="2147484072" r:id="rId6"/>
    <p:sldLayoutId id="2147484074" r:id="rId7"/>
  </p:sldLayoutIdLst>
  <p:hf hdr="0" ftr="0" dt="0"/>
  <p:txStyles>
    <p:titleStyle>
      <a:lvl1pPr algn="ctr" rtl="0" eaLnBrk="1" fontAlgn="base" hangingPunct="1">
        <a:spcBef>
          <a:spcPct val="0"/>
        </a:spcBef>
        <a:spcAft>
          <a:spcPct val="0"/>
        </a:spcAft>
        <a:defRPr sz="3200" b="0" kern="1200">
          <a:solidFill>
            <a:schemeClr val="tx1"/>
          </a:solidFill>
          <a:latin typeface="+mj-lt"/>
          <a:ea typeface="ＭＳ Ｐゴシック" charset="-128"/>
          <a:cs typeface="ＭＳ Ｐゴシック" charset="-128"/>
        </a:defRPr>
      </a:lvl1pPr>
      <a:lvl2pPr algn="l" rtl="0" eaLnBrk="1" fontAlgn="base" hangingPunct="1">
        <a:spcBef>
          <a:spcPct val="0"/>
        </a:spcBef>
        <a:spcAft>
          <a:spcPct val="0"/>
        </a:spcAft>
        <a:defRPr sz="3000" b="1">
          <a:solidFill>
            <a:schemeClr val="tx1"/>
          </a:solidFill>
          <a:latin typeface="Arial" charset="0"/>
          <a:ea typeface="ＭＳ Ｐゴシック" charset="-128"/>
          <a:cs typeface="ＭＳ Ｐゴシック" charset="-128"/>
        </a:defRPr>
      </a:lvl2pPr>
      <a:lvl3pPr algn="l" rtl="0" eaLnBrk="1" fontAlgn="base" hangingPunct="1">
        <a:spcBef>
          <a:spcPct val="0"/>
        </a:spcBef>
        <a:spcAft>
          <a:spcPct val="0"/>
        </a:spcAft>
        <a:defRPr sz="3000" b="1">
          <a:solidFill>
            <a:schemeClr val="tx1"/>
          </a:solidFill>
          <a:latin typeface="Arial" charset="0"/>
          <a:ea typeface="ＭＳ Ｐゴシック" charset="-128"/>
          <a:cs typeface="ＭＳ Ｐゴシック" charset="-128"/>
        </a:defRPr>
      </a:lvl3pPr>
      <a:lvl4pPr algn="l" rtl="0" eaLnBrk="1" fontAlgn="base" hangingPunct="1">
        <a:spcBef>
          <a:spcPct val="0"/>
        </a:spcBef>
        <a:spcAft>
          <a:spcPct val="0"/>
        </a:spcAft>
        <a:defRPr sz="3000" b="1">
          <a:solidFill>
            <a:schemeClr val="tx1"/>
          </a:solidFill>
          <a:latin typeface="Arial" charset="0"/>
          <a:ea typeface="ＭＳ Ｐゴシック" charset="-128"/>
          <a:cs typeface="ＭＳ Ｐゴシック" charset="-128"/>
        </a:defRPr>
      </a:lvl4pPr>
      <a:lvl5pPr algn="l" rtl="0" eaLnBrk="1" fontAlgn="base" hangingPunct="1">
        <a:spcBef>
          <a:spcPct val="0"/>
        </a:spcBef>
        <a:spcAft>
          <a:spcPct val="0"/>
        </a:spcAft>
        <a:defRPr sz="3000" b="1">
          <a:solidFill>
            <a:schemeClr val="tx1"/>
          </a:solidFill>
          <a:latin typeface="Arial" charset="0"/>
          <a:ea typeface="ＭＳ Ｐゴシック" charset="-128"/>
          <a:cs typeface="ＭＳ Ｐゴシック" charset="-128"/>
        </a:defRPr>
      </a:lvl5pPr>
      <a:lvl6pPr marL="457200" algn="ctr" rtl="0" eaLnBrk="1" fontAlgn="base" hangingPunct="1">
        <a:spcBef>
          <a:spcPct val="0"/>
        </a:spcBef>
        <a:spcAft>
          <a:spcPct val="0"/>
        </a:spcAft>
        <a:defRPr sz="4400">
          <a:solidFill>
            <a:schemeClr val="tx1"/>
          </a:solidFill>
          <a:latin typeface="Sommet" pitchFamily="50" charset="0"/>
        </a:defRPr>
      </a:lvl6pPr>
      <a:lvl7pPr marL="914400" algn="ctr" rtl="0" eaLnBrk="1" fontAlgn="base" hangingPunct="1">
        <a:spcBef>
          <a:spcPct val="0"/>
        </a:spcBef>
        <a:spcAft>
          <a:spcPct val="0"/>
        </a:spcAft>
        <a:defRPr sz="4400">
          <a:solidFill>
            <a:schemeClr val="tx1"/>
          </a:solidFill>
          <a:latin typeface="Sommet" pitchFamily="50" charset="0"/>
        </a:defRPr>
      </a:lvl7pPr>
      <a:lvl8pPr marL="1371600" algn="ctr" rtl="0" eaLnBrk="1" fontAlgn="base" hangingPunct="1">
        <a:spcBef>
          <a:spcPct val="0"/>
        </a:spcBef>
        <a:spcAft>
          <a:spcPct val="0"/>
        </a:spcAft>
        <a:defRPr sz="4400">
          <a:solidFill>
            <a:schemeClr val="tx1"/>
          </a:solidFill>
          <a:latin typeface="Sommet" pitchFamily="50" charset="0"/>
        </a:defRPr>
      </a:lvl8pPr>
      <a:lvl9pPr marL="1828800" algn="ctr" rtl="0" eaLnBrk="1" fontAlgn="base" hangingPunct="1">
        <a:spcBef>
          <a:spcPct val="0"/>
        </a:spcBef>
        <a:spcAft>
          <a:spcPct val="0"/>
        </a:spcAft>
        <a:defRPr sz="4400">
          <a:solidFill>
            <a:schemeClr val="tx1"/>
          </a:solidFill>
          <a:latin typeface="Sommet" pitchFamily="50" charset="0"/>
        </a:defRPr>
      </a:lvl9pPr>
    </p:titleStyle>
    <p:bodyStyle>
      <a:lvl1pPr marL="342900" indent="-342900" algn="l" rtl="0" eaLnBrk="1" fontAlgn="base" hangingPunct="1">
        <a:spcBef>
          <a:spcPts val="1200"/>
        </a:spcBef>
        <a:spcAft>
          <a:spcPct val="0"/>
        </a:spcAft>
        <a:buFont typeface="Arial" panose="020B0604020202020204" pitchFamily="34" charset="0"/>
        <a:defRPr sz="2400" kern="1200">
          <a:solidFill>
            <a:schemeClr val="tx1"/>
          </a:solidFill>
          <a:latin typeface="+mn-lt"/>
          <a:ea typeface="ＭＳ Ｐゴシック" charset="-128"/>
          <a:cs typeface="ＭＳ Ｐゴシック" charset="-128"/>
        </a:defRPr>
      </a:lvl1pPr>
      <a:lvl2pPr marL="269875" indent="-269875" algn="l" rtl="0" eaLnBrk="1" fontAlgn="base" hangingPunct="1">
        <a:spcBef>
          <a:spcPts val="1200"/>
        </a:spcBef>
        <a:spcAft>
          <a:spcPct val="0"/>
        </a:spcAft>
        <a:buFont typeface="Arial" panose="020B0604020202020204" pitchFamily="34" charset="0"/>
        <a:buChar char="•"/>
        <a:defRPr sz="2200" kern="1200">
          <a:solidFill>
            <a:schemeClr val="tx1"/>
          </a:solidFill>
          <a:latin typeface="+mn-lt"/>
          <a:ea typeface="ＭＳ Ｐゴシック" charset="-128"/>
          <a:cs typeface="ＭＳ Ｐゴシック" charset="0"/>
        </a:defRPr>
      </a:lvl2pPr>
      <a:lvl3pPr marL="539750" indent="-269875" algn="l" rtl="0" eaLnBrk="1" fontAlgn="base" hangingPunct="1">
        <a:spcBef>
          <a:spcPts val="900"/>
        </a:spcBef>
        <a:spcAft>
          <a:spcPct val="0"/>
        </a:spcAft>
        <a:buFont typeface="Lucida Grande"/>
        <a:buChar char="–"/>
        <a:defRPr sz="2200" kern="1200">
          <a:solidFill>
            <a:schemeClr val="tx1"/>
          </a:solidFill>
          <a:latin typeface="+mn-lt"/>
          <a:ea typeface="ヒラギノ角ゴ Pro W3" pitchFamily="-60" charset="-128"/>
          <a:cs typeface="ヒラギノ角ゴ Pro W3" charset="-128"/>
        </a:defRPr>
      </a:lvl3pPr>
      <a:lvl4pPr marL="809625" indent="-269875" algn="l" rtl="0" eaLnBrk="1" fontAlgn="base" hangingPunct="1">
        <a:spcBef>
          <a:spcPts val="600"/>
        </a:spcBef>
        <a:spcAft>
          <a:spcPct val="0"/>
        </a:spcAft>
        <a:buFont typeface="Lucida Grande"/>
        <a:buChar char="»"/>
        <a:defRPr sz="2200" kern="1200">
          <a:solidFill>
            <a:schemeClr val="tx1"/>
          </a:solidFill>
          <a:latin typeface="+mn-lt"/>
          <a:ea typeface="ヒラギノ角ゴ Pro W3" pitchFamily="-60" charset="-128"/>
          <a:cs typeface="ヒラギノ角ゴ Pro W3" charset="-128"/>
        </a:defRPr>
      </a:lvl4pPr>
      <a:lvl5pPr marL="1079500" indent="-269875" algn="l" rtl="0" eaLnBrk="1" fontAlgn="base" hangingPunct="1">
        <a:spcBef>
          <a:spcPts val="600"/>
        </a:spcBef>
        <a:spcAft>
          <a:spcPct val="0"/>
        </a:spcAft>
        <a:buFont typeface="Wingdings" panose="05000000000000000000" pitchFamily="2" charset="2"/>
        <a:buChar char="§"/>
        <a:defRPr sz="2200" kern="1200">
          <a:solidFill>
            <a:schemeClr val="tx1"/>
          </a:solidFill>
          <a:latin typeface="+mn-lt"/>
          <a:ea typeface="ヒラギノ角ゴ Pro W3" pitchFamily="-60" charset="-128"/>
          <a:cs typeface="ヒラギノ角ゴ Pro W3" charset="-128"/>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jp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39F2776-5977-4774-A606-094FBD30CF5A}"/>
              </a:ext>
            </a:extLst>
          </p:cNvPr>
          <p:cNvSpPr>
            <a:spLocks noGrp="1"/>
          </p:cNvSpPr>
          <p:nvPr>
            <p:ph type="title"/>
          </p:nvPr>
        </p:nvSpPr>
        <p:spPr>
          <a:xfrm>
            <a:off x="143508" y="1419622"/>
            <a:ext cx="8856984" cy="984885"/>
          </a:xfrm>
        </p:spPr>
        <p:txBody>
          <a:bodyPr/>
          <a:lstStyle/>
          <a:p>
            <a:r>
              <a:rPr lang="en-GB" dirty="0">
                <a:latin typeface="LM Roman 12" panose="00000500000000000000" pitchFamily="50" charset="0"/>
              </a:rPr>
              <a:t>The military maintenance workforce: A simulation-based optimisation approach.</a:t>
            </a:r>
            <a:endParaRPr lang="en-AU" dirty="0">
              <a:latin typeface="LM Roman 12" panose="00000500000000000000" pitchFamily="50" charset="0"/>
            </a:endParaRPr>
          </a:p>
        </p:txBody>
      </p:sp>
    </p:spTree>
    <p:extLst>
      <p:ext uri="{BB962C8B-B14F-4D97-AF65-F5344CB8AC3E}">
        <p14:creationId xmlns:p14="http://schemas.microsoft.com/office/powerpoint/2010/main" val="2499354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a:xfrm>
            <a:off x="251521" y="11454"/>
            <a:ext cx="8712967" cy="492443"/>
          </a:xfrm>
        </p:spPr>
        <p:txBody>
          <a:bodyPr/>
          <a:lstStyle/>
          <a:p>
            <a:r>
              <a:rPr lang="en-AU" dirty="0">
                <a:latin typeface="LM Roman 12" panose="00000500000000000000" pitchFamily="50" charset="0"/>
              </a:rPr>
              <a:t>Discrete Event Simulation – Additional Outputs</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a:xfrm>
            <a:off x="395536" y="771550"/>
            <a:ext cx="3960440" cy="3600400"/>
          </a:xfrm>
        </p:spPr>
        <p:txBody>
          <a:bodyPr/>
          <a:lstStyle/>
          <a:p>
            <a:r>
              <a:rPr lang="en-AU" sz="1200" dirty="0">
                <a:latin typeface="LM Roman 12" panose="00000500000000000000" pitchFamily="50" charset="0"/>
              </a:rPr>
              <a:t>Asset Delivery</a:t>
            </a:r>
          </a:p>
          <a:p>
            <a:pPr lvl="1"/>
            <a:r>
              <a:rPr lang="en-AU" sz="1000" dirty="0">
                <a:latin typeface="LM Roman 12" panose="00000500000000000000" pitchFamily="50" charset="0"/>
              </a:rPr>
              <a:t>Ontime</a:t>
            </a:r>
          </a:p>
          <a:p>
            <a:pPr lvl="1"/>
            <a:r>
              <a:rPr lang="en-AU" sz="1000" dirty="0">
                <a:latin typeface="LM Roman 12" panose="00000500000000000000" pitchFamily="50" charset="0"/>
              </a:rPr>
              <a:t>Backlog</a:t>
            </a:r>
          </a:p>
          <a:p>
            <a:pPr lvl="1"/>
            <a:r>
              <a:rPr lang="en-AU" sz="1000" dirty="0">
                <a:latin typeface="LM Roman 12" panose="00000500000000000000" pitchFamily="50" charset="0"/>
              </a:rPr>
              <a:t>Asset States</a:t>
            </a:r>
          </a:p>
          <a:p>
            <a:r>
              <a:rPr lang="en-AU" sz="1200" dirty="0">
                <a:latin typeface="LM Roman 12" panose="00000500000000000000" pitchFamily="50" charset="0"/>
              </a:rPr>
              <a:t>Workforce</a:t>
            </a:r>
          </a:p>
          <a:p>
            <a:pPr lvl="1"/>
            <a:r>
              <a:rPr lang="en-AU" sz="1000" dirty="0">
                <a:latin typeface="LM Roman 12" panose="00000500000000000000" pitchFamily="50" charset="0"/>
              </a:rPr>
              <a:t>Composition</a:t>
            </a:r>
          </a:p>
          <a:p>
            <a:pPr lvl="1"/>
            <a:r>
              <a:rPr lang="en-AU" sz="1000" dirty="0">
                <a:latin typeface="LM Roman 12" panose="00000500000000000000" pitchFamily="50" charset="0"/>
              </a:rPr>
              <a:t>In certification Maintainers</a:t>
            </a:r>
          </a:p>
          <a:p>
            <a:pPr lvl="1"/>
            <a:r>
              <a:rPr lang="en-AU" sz="1000" dirty="0">
                <a:latin typeface="LM Roman 12" panose="00000500000000000000" pitchFamily="50" charset="0"/>
              </a:rPr>
              <a:t>Certification lost</a:t>
            </a:r>
          </a:p>
          <a:p>
            <a:pPr lvl="1"/>
            <a:r>
              <a:rPr lang="en-AU" sz="1000" dirty="0">
                <a:latin typeface="LM Roman 12" panose="00000500000000000000" pitchFamily="50" charset="0"/>
              </a:rPr>
              <a:t>Maintainer promotions</a:t>
            </a:r>
          </a:p>
          <a:p>
            <a:r>
              <a:rPr lang="en-AU" sz="1200" dirty="0">
                <a:latin typeface="LM Roman 12" panose="00000500000000000000" pitchFamily="50" charset="0"/>
              </a:rPr>
              <a:t>Resource Planning</a:t>
            </a:r>
          </a:p>
          <a:p>
            <a:pPr lvl="1"/>
            <a:r>
              <a:rPr lang="en-AU" sz="1000" dirty="0">
                <a:latin typeface="LM Roman 12" panose="00000500000000000000" pitchFamily="50" charset="0"/>
              </a:rPr>
              <a:t>Usage</a:t>
            </a:r>
          </a:p>
          <a:p>
            <a:pPr lvl="1"/>
            <a:r>
              <a:rPr lang="en-AU" sz="1000" dirty="0">
                <a:latin typeface="LM Roman 12" panose="00000500000000000000" pitchFamily="50" charset="0"/>
              </a:rPr>
              <a:t>Delayed Tasks</a:t>
            </a:r>
          </a:p>
          <a:p>
            <a:pPr lvl="1"/>
            <a:r>
              <a:rPr lang="en-AU" sz="1000" dirty="0">
                <a:latin typeface="LM Roman 12" panose="00000500000000000000" pitchFamily="50" charset="0"/>
              </a:rPr>
              <a:t>Backlog Tasks</a:t>
            </a:r>
          </a:p>
          <a:p>
            <a:r>
              <a:rPr lang="en-AU" sz="1200" dirty="0">
                <a:latin typeface="LM Roman 12" panose="00000500000000000000" pitchFamily="50" charset="0"/>
              </a:rPr>
              <a:t>Cost</a:t>
            </a:r>
          </a:p>
          <a:p>
            <a:pPr lvl="1"/>
            <a:r>
              <a:rPr lang="en-AU" sz="1000" dirty="0">
                <a:latin typeface="LM Roman 12" panose="00000500000000000000" pitchFamily="50" charset="0"/>
              </a:rPr>
              <a:t>Rework/Task/Total</a:t>
            </a:r>
            <a:endParaRPr lang="en-AU" dirty="0">
              <a:latin typeface="LM Roman 12" panose="00000500000000000000" pitchFamily="50" charset="0"/>
            </a:endParaRPr>
          </a:p>
        </p:txBody>
      </p:sp>
      <p:sp>
        <p:nvSpPr>
          <p:cNvPr id="6" name="Text Placeholder 4">
            <a:extLst>
              <a:ext uri="{FF2B5EF4-FFF2-40B4-BE49-F238E27FC236}">
                <a16:creationId xmlns:a16="http://schemas.microsoft.com/office/drawing/2014/main" id="{8D4D5825-E595-4D96-A157-3DF23AAD5508}"/>
              </a:ext>
            </a:extLst>
          </p:cNvPr>
          <p:cNvSpPr txBox="1">
            <a:spLocks/>
          </p:cNvSpPr>
          <p:nvPr/>
        </p:nvSpPr>
        <p:spPr bwMode="auto">
          <a:xfrm>
            <a:off x="4644008" y="771550"/>
            <a:ext cx="3960440" cy="36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342900" indent="-342900" algn="l" rtl="0" eaLnBrk="1" fontAlgn="base" hangingPunct="1">
              <a:spcBef>
                <a:spcPts val="600"/>
              </a:spcBef>
              <a:spcAft>
                <a:spcPct val="0"/>
              </a:spcAft>
              <a:buFont typeface="Arial" panose="020B0604020202020204" pitchFamily="34" charset="0"/>
              <a:buChar char="•"/>
              <a:defRPr sz="2400" kern="1200">
                <a:solidFill>
                  <a:schemeClr val="tx1"/>
                </a:solidFill>
                <a:latin typeface="+mn-lt"/>
                <a:ea typeface="ＭＳ Ｐゴシック" charset="-128"/>
                <a:cs typeface="ＭＳ Ｐゴシック" charset="-128"/>
              </a:defRPr>
            </a:lvl1pPr>
            <a:lvl2pPr marL="703262" indent="-342900" algn="just" rtl="0" eaLnBrk="1" fontAlgn="base" hangingPunct="1">
              <a:spcBef>
                <a:spcPts val="600"/>
              </a:spcBef>
              <a:spcAft>
                <a:spcPct val="0"/>
              </a:spcAft>
              <a:buFont typeface="Arial" panose="020B0604020202020204" pitchFamily="34" charset="0"/>
              <a:buChar char="•"/>
              <a:defRPr sz="2200" kern="1200">
                <a:solidFill>
                  <a:schemeClr val="tx1"/>
                </a:solidFill>
                <a:latin typeface="+mn-lt"/>
                <a:ea typeface="ＭＳ Ｐゴシック" charset="-128"/>
                <a:cs typeface="ＭＳ Ｐゴシック" charset="0"/>
              </a:defRPr>
            </a:lvl2pPr>
            <a:lvl3pPr marL="715963" indent="-268288" algn="l" rtl="0" eaLnBrk="1" fontAlgn="base" hangingPunct="1">
              <a:spcBef>
                <a:spcPts val="600"/>
              </a:spcBef>
              <a:spcAft>
                <a:spcPct val="0"/>
              </a:spcAft>
              <a:buFont typeface="Lucida Grande"/>
              <a:buChar char="–"/>
              <a:defRPr sz="2000" kern="1200">
                <a:solidFill>
                  <a:schemeClr val="tx1"/>
                </a:solidFill>
                <a:latin typeface="+mn-lt"/>
                <a:ea typeface="ヒラギノ角ゴ Pro W3" pitchFamily="-60" charset="-128"/>
                <a:cs typeface="ヒラギノ角ゴ Pro W3" charset="-128"/>
              </a:defRPr>
            </a:lvl3pPr>
            <a:lvl4pPr marL="984250" indent="-269875" algn="l" rtl="0" eaLnBrk="1" fontAlgn="base" hangingPunct="1">
              <a:spcBef>
                <a:spcPts val="600"/>
              </a:spcBef>
              <a:spcAft>
                <a:spcPct val="0"/>
              </a:spcAft>
              <a:buFont typeface="Lucida Grande"/>
              <a:buChar char="»"/>
              <a:defRPr sz="2000" kern="1200">
                <a:solidFill>
                  <a:schemeClr val="tx1"/>
                </a:solidFill>
                <a:latin typeface="+mn-lt"/>
                <a:ea typeface="ヒラギノ角ゴ Pro W3" pitchFamily="-60" charset="-128"/>
                <a:cs typeface="ヒラギノ角ゴ Pro W3" charset="-128"/>
              </a:defRPr>
            </a:lvl4pPr>
            <a:lvl5pPr marL="1257300" indent="-269875" algn="l" rtl="0" eaLnBrk="1" fontAlgn="base" hangingPunct="1">
              <a:spcBef>
                <a:spcPts val="600"/>
              </a:spcBef>
              <a:spcAft>
                <a:spcPct val="0"/>
              </a:spcAft>
              <a:buFont typeface="Wingdings" panose="05000000000000000000" pitchFamily="2" charset="2"/>
              <a:buChar char="§"/>
              <a:defRPr sz="2000" kern="1200">
                <a:solidFill>
                  <a:schemeClr val="tx1"/>
                </a:solidFill>
                <a:latin typeface="+mn-lt"/>
                <a:ea typeface="ヒラギノ角ゴ Pro W3" pitchFamily="-60" charset="-128"/>
                <a:cs typeface="ヒラギノ角ゴ Pro W3" charset="-128"/>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1200" dirty="0">
                <a:latin typeface="LM Roman 12" panose="00000500000000000000" pitchFamily="50" charset="0"/>
              </a:rPr>
              <a:t>Assets</a:t>
            </a:r>
          </a:p>
          <a:p>
            <a:r>
              <a:rPr lang="en-AU" sz="1200" dirty="0">
                <a:latin typeface="LM Roman 12" panose="00000500000000000000" pitchFamily="50" charset="0"/>
              </a:rPr>
              <a:t>Section Usage</a:t>
            </a:r>
          </a:p>
          <a:p>
            <a:pPr lvl="1"/>
            <a:r>
              <a:rPr lang="en-AU" sz="1000" dirty="0">
                <a:latin typeface="LM Roman 12" panose="00000500000000000000" pitchFamily="50" charset="0"/>
              </a:rPr>
              <a:t>Track Asset Locations</a:t>
            </a:r>
          </a:p>
          <a:p>
            <a:r>
              <a:rPr lang="en-AU" sz="1200" dirty="0">
                <a:latin typeface="LM Roman 12" panose="00000500000000000000" pitchFamily="50" charset="0"/>
              </a:rPr>
              <a:t>Technicians</a:t>
            </a:r>
          </a:p>
          <a:p>
            <a:pPr lvl="1"/>
            <a:r>
              <a:rPr lang="en-AU" sz="1000" dirty="0">
                <a:latin typeface="LM Roman 12" panose="00000500000000000000" pitchFamily="50" charset="0"/>
              </a:rPr>
              <a:t>Number at each Level</a:t>
            </a:r>
          </a:p>
          <a:p>
            <a:pPr lvl="1"/>
            <a:r>
              <a:rPr lang="en-AU" sz="1000" dirty="0">
                <a:latin typeface="LM Roman 12" panose="00000500000000000000" pitchFamily="50" charset="0"/>
              </a:rPr>
              <a:t>Technician States</a:t>
            </a:r>
          </a:p>
          <a:p>
            <a:pPr lvl="1"/>
            <a:r>
              <a:rPr lang="en-AU" sz="1000" dirty="0">
                <a:latin typeface="LM Roman 12" panose="00000500000000000000" pitchFamily="50" charset="0"/>
              </a:rPr>
              <a:t>Time Idle</a:t>
            </a:r>
          </a:p>
          <a:p>
            <a:r>
              <a:rPr lang="en-AU" sz="1200" dirty="0">
                <a:latin typeface="LM Roman 12" panose="00000500000000000000" pitchFamily="50" charset="0"/>
              </a:rPr>
              <a:t>Facilities</a:t>
            </a:r>
          </a:p>
          <a:p>
            <a:pPr lvl="1"/>
            <a:r>
              <a:rPr lang="en-AU" sz="1000" dirty="0">
                <a:latin typeface="LM Roman 12" panose="00000500000000000000" pitchFamily="50" charset="0"/>
              </a:rPr>
              <a:t>Floor Space</a:t>
            </a:r>
          </a:p>
          <a:p>
            <a:pPr lvl="1"/>
            <a:r>
              <a:rPr lang="en-AU" sz="1000" dirty="0">
                <a:latin typeface="LM Roman 12" panose="00000500000000000000" pitchFamily="50" charset="0"/>
              </a:rPr>
              <a:t>Material used</a:t>
            </a:r>
          </a:p>
          <a:p>
            <a:pPr lvl="1"/>
            <a:r>
              <a:rPr lang="en-AU" sz="1000" dirty="0">
                <a:latin typeface="LM Roman 12" panose="00000500000000000000" pitchFamily="50" charset="0"/>
              </a:rPr>
              <a:t>Activity</a:t>
            </a:r>
            <a:endParaRPr lang="en-AU" dirty="0">
              <a:latin typeface="LM Roman 12" panose="00000500000000000000" pitchFamily="50" charset="0"/>
            </a:endParaRPr>
          </a:p>
        </p:txBody>
      </p:sp>
      <p:sp>
        <p:nvSpPr>
          <p:cNvPr id="7" name="TextBox 6">
            <a:extLst>
              <a:ext uri="{FF2B5EF4-FFF2-40B4-BE49-F238E27FC236}">
                <a16:creationId xmlns:a16="http://schemas.microsoft.com/office/drawing/2014/main" id="{CCD26832-B628-4703-8CDC-49F01F2DAFCA}"/>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9</a:t>
            </a:r>
          </a:p>
        </p:txBody>
      </p:sp>
    </p:spTree>
    <p:extLst>
      <p:ext uri="{BB962C8B-B14F-4D97-AF65-F5344CB8AC3E}">
        <p14:creationId xmlns:p14="http://schemas.microsoft.com/office/powerpoint/2010/main" val="19750000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a:xfrm>
            <a:off x="251521" y="11454"/>
            <a:ext cx="8712967" cy="492443"/>
          </a:xfrm>
        </p:spPr>
        <p:txBody>
          <a:bodyPr/>
          <a:lstStyle/>
          <a:p>
            <a:r>
              <a:rPr lang="en-AU" dirty="0">
                <a:latin typeface="LM Roman 12" panose="00000500000000000000" pitchFamily="50" charset="0"/>
              </a:rPr>
              <a:t>Discrete Event Simulation – Additional Outputs</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a:xfrm>
            <a:off x="395536" y="771550"/>
            <a:ext cx="3960440" cy="3600400"/>
          </a:xfrm>
        </p:spPr>
        <p:txBody>
          <a:bodyPr/>
          <a:lstStyle/>
          <a:p>
            <a:r>
              <a:rPr lang="en-AU" sz="1200" dirty="0">
                <a:latin typeface="LM Roman 12" panose="00000500000000000000" pitchFamily="50" charset="0"/>
              </a:rPr>
              <a:t>Asset Delivery</a:t>
            </a:r>
          </a:p>
          <a:p>
            <a:pPr lvl="1"/>
            <a:r>
              <a:rPr lang="en-AU" sz="1000" dirty="0">
                <a:latin typeface="LM Roman 12" panose="00000500000000000000" pitchFamily="50" charset="0"/>
              </a:rPr>
              <a:t>Ontime</a:t>
            </a:r>
          </a:p>
          <a:p>
            <a:pPr lvl="1"/>
            <a:r>
              <a:rPr lang="en-AU" sz="1000" dirty="0">
                <a:latin typeface="LM Roman 12" panose="00000500000000000000" pitchFamily="50" charset="0"/>
              </a:rPr>
              <a:t>Backlog</a:t>
            </a:r>
          </a:p>
          <a:p>
            <a:pPr lvl="1"/>
            <a:r>
              <a:rPr lang="en-AU" sz="1000" dirty="0">
                <a:solidFill>
                  <a:srgbClr val="FF0000"/>
                </a:solidFill>
                <a:latin typeface="LM Roman 12" panose="00000500000000000000" pitchFamily="50" charset="0"/>
              </a:rPr>
              <a:t>Asset States</a:t>
            </a:r>
          </a:p>
          <a:p>
            <a:r>
              <a:rPr lang="en-AU" sz="1200" dirty="0">
                <a:latin typeface="LM Roman 12" panose="00000500000000000000" pitchFamily="50" charset="0"/>
              </a:rPr>
              <a:t>Workforce</a:t>
            </a:r>
          </a:p>
          <a:p>
            <a:pPr lvl="1"/>
            <a:r>
              <a:rPr lang="en-AU" sz="1000" dirty="0">
                <a:latin typeface="LM Roman 12" panose="00000500000000000000" pitchFamily="50" charset="0"/>
              </a:rPr>
              <a:t>Composition</a:t>
            </a:r>
          </a:p>
          <a:p>
            <a:pPr lvl="1"/>
            <a:r>
              <a:rPr lang="en-AU" sz="1000" dirty="0">
                <a:latin typeface="LM Roman 12" panose="00000500000000000000" pitchFamily="50" charset="0"/>
              </a:rPr>
              <a:t>In certification Maintainers</a:t>
            </a:r>
          </a:p>
          <a:p>
            <a:pPr lvl="1"/>
            <a:r>
              <a:rPr lang="en-AU" sz="1000" dirty="0">
                <a:latin typeface="LM Roman 12" panose="00000500000000000000" pitchFamily="50" charset="0"/>
              </a:rPr>
              <a:t>Certification lost</a:t>
            </a:r>
          </a:p>
          <a:p>
            <a:pPr lvl="1"/>
            <a:r>
              <a:rPr lang="en-AU" sz="1000" dirty="0">
                <a:latin typeface="LM Roman 12" panose="00000500000000000000" pitchFamily="50" charset="0"/>
              </a:rPr>
              <a:t>Maintainer promotions</a:t>
            </a:r>
          </a:p>
          <a:p>
            <a:r>
              <a:rPr lang="en-AU" sz="1200" dirty="0">
                <a:latin typeface="LM Roman 12" panose="00000500000000000000" pitchFamily="50" charset="0"/>
              </a:rPr>
              <a:t>Resource Planning</a:t>
            </a:r>
          </a:p>
          <a:p>
            <a:pPr lvl="1"/>
            <a:r>
              <a:rPr lang="en-AU" sz="1000" dirty="0">
                <a:latin typeface="LM Roman 12" panose="00000500000000000000" pitchFamily="50" charset="0"/>
              </a:rPr>
              <a:t>Usage</a:t>
            </a:r>
          </a:p>
          <a:p>
            <a:pPr lvl="1"/>
            <a:r>
              <a:rPr lang="en-AU" sz="1000" dirty="0">
                <a:latin typeface="LM Roman 12" panose="00000500000000000000" pitchFamily="50" charset="0"/>
              </a:rPr>
              <a:t>Delayed Tasks</a:t>
            </a:r>
          </a:p>
          <a:p>
            <a:pPr lvl="1"/>
            <a:r>
              <a:rPr lang="en-AU" sz="1000" dirty="0">
                <a:latin typeface="LM Roman 12" panose="00000500000000000000" pitchFamily="50" charset="0"/>
              </a:rPr>
              <a:t>Backlog Tasks</a:t>
            </a:r>
          </a:p>
          <a:p>
            <a:r>
              <a:rPr lang="en-AU" sz="1200" dirty="0">
                <a:latin typeface="LM Roman 12" panose="00000500000000000000" pitchFamily="50" charset="0"/>
              </a:rPr>
              <a:t>Cost</a:t>
            </a:r>
          </a:p>
          <a:p>
            <a:pPr lvl="1"/>
            <a:r>
              <a:rPr lang="en-AU" sz="1000" dirty="0">
                <a:latin typeface="LM Roman 12" panose="00000500000000000000" pitchFamily="50" charset="0"/>
              </a:rPr>
              <a:t>Rework/Task/Total</a:t>
            </a:r>
            <a:endParaRPr lang="en-AU" dirty="0">
              <a:latin typeface="LM Roman 12" panose="00000500000000000000" pitchFamily="50" charset="0"/>
            </a:endParaRPr>
          </a:p>
        </p:txBody>
      </p:sp>
      <p:sp>
        <p:nvSpPr>
          <p:cNvPr id="6" name="Text Placeholder 4">
            <a:extLst>
              <a:ext uri="{FF2B5EF4-FFF2-40B4-BE49-F238E27FC236}">
                <a16:creationId xmlns:a16="http://schemas.microsoft.com/office/drawing/2014/main" id="{8D4D5825-E595-4D96-A157-3DF23AAD5508}"/>
              </a:ext>
            </a:extLst>
          </p:cNvPr>
          <p:cNvSpPr txBox="1">
            <a:spLocks/>
          </p:cNvSpPr>
          <p:nvPr/>
        </p:nvSpPr>
        <p:spPr bwMode="auto">
          <a:xfrm>
            <a:off x="4644008" y="771550"/>
            <a:ext cx="3960440" cy="36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342900" indent="-342900" algn="l" rtl="0" eaLnBrk="1" fontAlgn="base" hangingPunct="1">
              <a:spcBef>
                <a:spcPts val="600"/>
              </a:spcBef>
              <a:spcAft>
                <a:spcPct val="0"/>
              </a:spcAft>
              <a:buFont typeface="Arial" panose="020B0604020202020204" pitchFamily="34" charset="0"/>
              <a:buChar char="•"/>
              <a:defRPr sz="2400" kern="1200">
                <a:solidFill>
                  <a:schemeClr val="tx1"/>
                </a:solidFill>
                <a:latin typeface="+mn-lt"/>
                <a:ea typeface="ＭＳ Ｐゴシック" charset="-128"/>
                <a:cs typeface="ＭＳ Ｐゴシック" charset="-128"/>
              </a:defRPr>
            </a:lvl1pPr>
            <a:lvl2pPr marL="703262" indent="-342900" algn="just" rtl="0" eaLnBrk="1" fontAlgn="base" hangingPunct="1">
              <a:spcBef>
                <a:spcPts val="600"/>
              </a:spcBef>
              <a:spcAft>
                <a:spcPct val="0"/>
              </a:spcAft>
              <a:buFont typeface="Arial" panose="020B0604020202020204" pitchFamily="34" charset="0"/>
              <a:buChar char="•"/>
              <a:defRPr sz="2200" kern="1200">
                <a:solidFill>
                  <a:schemeClr val="tx1"/>
                </a:solidFill>
                <a:latin typeface="+mn-lt"/>
                <a:ea typeface="ＭＳ Ｐゴシック" charset="-128"/>
                <a:cs typeface="ＭＳ Ｐゴシック" charset="0"/>
              </a:defRPr>
            </a:lvl2pPr>
            <a:lvl3pPr marL="715963" indent="-268288" algn="l" rtl="0" eaLnBrk="1" fontAlgn="base" hangingPunct="1">
              <a:spcBef>
                <a:spcPts val="600"/>
              </a:spcBef>
              <a:spcAft>
                <a:spcPct val="0"/>
              </a:spcAft>
              <a:buFont typeface="Lucida Grande"/>
              <a:buChar char="–"/>
              <a:defRPr sz="2000" kern="1200">
                <a:solidFill>
                  <a:schemeClr val="tx1"/>
                </a:solidFill>
                <a:latin typeface="+mn-lt"/>
                <a:ea typeface="ヒラギノ角ゴ Pro W3" pitchFamily="-60" charset="-128"/>
                <a:cs typeface="ヒラギノ角ゴ Pro W3" charset="-128"/>
              </a:defRPr>
            </a:lvl3pPr>
            <a:lvl4pPr marL="984250" indent="-269875" algn="l" rtl="0" eaLnBrk="1" fontAlgn="base" hangingPunct="1">
              <a:spcBef>
                <a:spcPts val="600"/>
              </a:spcBef>
              <a:spcAft>
                <a:spcPct val="0"/>
              </a:spcAft>
              <a:buFont typeface="Lucida Grande"/>
              <a:buChar char="»"/>
              <a:defRPr sz="2000" kern="1200">
                <a:solidFill>
                  <a:schemeClr val="tx1"/>
                </a:solidFill>
                <a:latin typeface="+mn-lt"/>
                <a:ea typeface="ヒラギノ角ゴ Pro W3" pitchFamily="-60" charset="-128"/>
                <a:cs typeface="ヒラギノ角ゴ Pro W3" charset="-128"/>
              </a:defRPr>
            </a:lvl4pPr>
            <a:lvl5pPr marL="1257300" indent="-269875" algn="l" rtl="0" eaLnBrk="1" fontAlgn="base" hangingPunct="1">
              <a:spcBef>
                <a:spcPts val="600"/>
              </a:spcBef>
              <a:spcAft>
                <a:spcPct val="0"/>
              </a:spcAft>
              <a:buFont typeface="Wingdings" panose="05000000000000000000" pitchFamily="2" charset="2"/>
              <a:buChar char="§"/>
              <a:defRPr sz="2000" kern="1200">
                <a:solidFill>
                  <a:schemeClr val="tx1"/>
                </a:solidFill>
                <a:latin typeface="+mn-lt"/>
                <a:ea typeface="ヒラギノ角ゴ Pro W3" pitchFamily="-60" charset="-128"/>
                <a:cs typeface="ヒラギノ角ゴ Pro W3" charset="-128"/>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1200" dirty="0">
                <a:latin typeface="LM Roman 12" panose="00000500000000000000" pitchFamily="50" charset="0"/>
              </a:rPr>
              <a:t>Assets</a:t>
            </a:r>
          </a:p>
          <a:p>
            <a:r>
              <a:rPr lang="en-AU" sz="1200" dirty="0">
                <a:latin typeface="LM Roman 12" panose="00000500000000000000" pitchFamily="50" charset="0"/>
              </a:rPr>
              <a:t>Section Usage</a:t>
            </a:r>
          </a:p>
          <a:p>
            <a:pPr lvl="1"/>
            <a:r>
              <a:rPr lang="en-AU" sz="1000" dirty="0">
                <a:latin typeface="LM Roman 12" panose="00000500000000000000" pitchFamily="50" charset="0"/>
              </a:rPr>
              <a:t>Track Asset Locations</a:t>
            </a:r>
          </a:p>
          <a:p>
            <a:r>
              <a:rPr lang="en-AU" sz="1200" dirty="0">
                <a:latin typeface="LM Roman 12" panose="00000500000000000000" pitchFamily="50" charset="0"/>
              </a:rPr>
              <a:t>Technicians</a:t>
            </a:r>
          </a:p>
          <a:p>
            <a:pPr lvl="1"/>
            <a:r>
              <a:rPr lang="en-AU" sz="1000" dirty="0">
                <a:latin typeface="LM Roman 12" panose="00000500000000000000" pitchFamily="50" charset="0"/>
              </a:rPr>
              <a:t>Number at each Level</a:t>
            </a:r>
          </a:p>
          <a:p>
            <a:pPr lvl="1"/>
            <a:r>
              <a:rPr lang="en-AU" sz="1000" dirty="0">
                <a:latin typeface="LM Roman 12" panose="00000500000000000000" pitchFamily="50" charset="0"/>
              </a:rPr>
              <a:t>Technician States</a:t>
            </a:r>
          </a:p>
          <a:p>
            <a:pPr lvl="1"/>
            <a:r>
              <a:rPr lang="en-AU" sz="1000" dirty="0">
                <a:solidFill>
                  <a:srgbClr val="FF0000"/>
                </a:solidFill>
                <a:latin typeface="LM Roman 12" panose="00000500000000000000" pitchFamily="50" charset="0"/>
              </a:rPr>
              <a:t>Time Idle</a:t>
            </a:r>
          </a:p>
          <a:p>
            <a:r>
              <a:rPr lang="en-AU" sz="1200" dirty="0">
                <a:latin typeface="LM Roman 12" panose="00000500000000000000" pitchFamily="50" charset="0"/>
              </a:rPr>
              <a:t>Facilities</a:t>
            </a:r>
          </a:p>
          <a:p>
            <a:pPr lvl="1"/>
            <a:r>
              <a:rPr lang="en-AU" sz="1000" dirty="0">
                <a:latin typeface="LM Roman 12" panose="00000500000000000000" pitchFamily="50" charset="0"/>
              </a:rPr>
              <a:t>Floor Space</a:t>
            </a:r>
          </a:p>
          <a:p>
            <a:pPr lvl="1"/>
            <a:r>
              <a:rPr lang="en-AU" sz="1000" dirty="0">
                <a:latin typeface="LM Roman 12" panose="00000500000000000000" pitchFamily="50" charset="0"/>
              </a:rPr>
              <a:t>Material used</a:t>
            </a:r>
          </a:p>
          <a:p>
            <a:pPr lvl="1"/>
            <a:r>
              <a:rPr lang="en-AU" sz="1000" dirty="0">
                <a:latin typeface="LM Roman 12" panose="00000500000000000000" pitchFamily="50" charset="0"/>
              </a:rPr>
              <a:t>Activity</a:t>
            </a:r>
            <a:endParaRPr lang="en-AU" dirty="0">
              <a:latin typeface="LM Roman 12" panose="00000500000000000000" pitchFamily="50" charset="0"/>
            </a:endParaRPr>
          </a:p>
        </p:txBody>
      </p:sp>
      <p:sp>
        <p:nvSpPr>
          <p:cNvPr id="7" name="TextBox 6">
            <a:extLst>
              <a:ext uri="{FF2B5EF4-FFF2-40B4-BE49-F238E27FC236}">
                <a16:creationId xmlns:a16="http://schemas.microsoft.com/office/drawing/2014/main" id="{C3B6FC29-1E00-4581-98E4-41825FD5ADE2}"/>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10</a:t>
            </a:r>
          </a:p>
        </p:txBody>
      </p:sp>
    </p:spTree>
    <p:extLst>
      <p:ext uri="{BB962C8B-B14F-4D97-AF65-F5344CB8AC3E}">
        <p14:creationId xmlns:p14="http://schemas.microsoft.com/office/powerpoint/2010/main" val="28070526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a:latin typeface="LM Roman 12" panose="00000500000000000000" pitchFamily="50" charset="0"/>
              </a:rPr>
              <a:t>Simulation-based </a:t>
            </a:r>
            <a:r>
              <a:rPr lang="en-AU" dirty="0">
                <a:latin typeface="LM Roman 12" panose="00000500000000000000" pitchFamily="50" charset="0"/>
              </a:rPr>
              <a:t>Optimisation</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a:xfrm>
            <a:off x="3491880" y="739989"/>
            <a:ext cx="5472608" cy="3887805"/>
          </a:xfrm>
        </p:spPr>
        <p:txBody>
          <a:bodyPr/>
          <a:lstStyle/>
          <a:p>
            <a:r>
              <a:rPr lang="en-AU" dirty="0">
                <a:latin typeface="LM Roman 12" panose="00000500000000000000" pitchFamily="50" charset="0"/>
              </a:rPr>
              <a:t>Genetic Algorithm</a:t>
            </a:r>
          </a:p>
          <a:p>
            <a:pPr lvl="1"/>
            <a:r>
              <a:rPr lang="en-AU" sz="2000" dirty="0">
                <a:latin typeface="LM Roman 12" panose="00000500000000000000" pitchFamily="50" charset="0"/>
              </a:rPr>
              <a:t>Optimising Asset Injection.</a:t>
            </a:r>
          </a:p>
          <a:p>
            <a:pPr lvl="2"/>
            <a:r>
              <a:rPr lang="en-AU" sz="1800" dirty="0">
                <a:latin typeface="LM Roman 12" panose="00000500000000000000" pitchFamily="50" charset="0"/>
              </a:rPr>
              <a:t>Assets per Event</a:t>
            </a:r>
          </a:p>
          <a:p>
            <a:pPr lvl="2"/>
            <a:r>
              <a:rPr lang="en-AU" sz="1800" dirty="0">
                <a:latin typeface="LM Roman 12" panose="00000500000000000000" pitchFamily="50" charset="0"/>
              </a:rPr>
              <a:t>Events per Year</a:t>
            </a:r>
          </a:p>
          <a:p>
            <a:pPr lvl="1"/>
            <a:r>
              <a:rPr lang="en-AU" sz="2000" dirty="0">
                <a:latin typeface="LM Roman 12" panose="00000500000000000000" pitchFamily="50" charset="0"/>
              </a:rPr>
              <a:t>Initial code is written to be expandable and utilised for further studies.</a:t>
            </a:r>
          </a:p>
        </p:txBody>
      </p:sp>
      <p:pic>
        <p:nvPicPr>
          <p:cNvPr id="3" name="Picture 2" descr="Diagram&#10;&#10;Description automatically generated">
            <a:extLst>
              <a:ext uri="{FF2B5EF4-FFF2-40B4-BE49-F238E27FC236}">
                <a16:creationId xmlns:a16="http://schemas.microsoft.com/office/drawing/2014/main" id="{F203EE96-AA9F-40EE-ADF9-58BABCF6C1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2049" y="744258"/>
            <a:ext cx="2808312" cy="3887806"/>
          </a:xfrm>
          <a:prstGeom prst="rect">
            <a:avLst/>
          </a:prstGeom>
        </p:spPr>
      </p:pic>
      <p:sp>
        <p:nvSpPr>
          <p:cNvPr id="6" name="TextBox 5">
            <a:extLst>
              <a:ext uri="{FF2B5EF4-FFF2-40B4-BE49-F238E27FC236}">
                <a16:creationId xmlns:a16="http://schemas.microsoft.com/office/drawing/2014/main" id="{9902BA75-FA94-48A2-8597-4FBF0E159178}"/>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11</a:t>
            </a:r>
          </a:p>
        </p:txBody>
      </p:sp>
    </p:spTree>
    <p:extLst>
      <p:ext uri="{BB962C8B-B14F-4D97-AF65-F5344CB8AC3E}">
        <p14:creationId xmlns:p14="http://schemas.microsoft.com/office/powerpoint/2010/main" val="39806083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dirty="0">
                <a:latin typeface="LM Roman 12" panose="00000500000000000000" pitchFamily="50" charset="0"/>
              </a:rPr>
              <a:t>Simulation Based Optimisation</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a:xfrm>
            <a:off x="3491880" y="739989"/>
            <a:ext cx="5472608" cy="3887805"/>
          </a:xfrm>
        </p:spPr>
        <p:txBody>
          <a:bodyPr/>
          <a:lstStyle/>
          <a:p>
            <a:r>
              <a:rPr lang="en-AU" dirty="0">
                <a:latin typeface="LM Roman 12" panose="00000500000000000000" pitchFamily="50" charset="0"/>
              </a:rPr>
              <a:t>Genetic Algorithm</a:t>
            </a:r>
          </a:p>
          <a:p>
            <a:pPr lvl="1"/>
            <a:r>
              <a:rPr lang="en-AU" sz="2000" dirty="0">
                <a:latin typeface="LM Roman 12" panose="00000500000000000000" pitchFamily="50" charset="0"/>
              </a:rPr>
              <a:t>DES utilised in order to assign the fitness value.</a:t>
            </a:r>
          </a:p>
          <a:p>
            <a:pPr lvl="1"/>
            <a:r>
              <a:rPr lang="en-AU" sz="2000" dirty="0">
                <a:latin typeface="LM Roman 12" panose="00000500000000000000" pitchFamily="50" charset="0"/>
              </a:rPr>
              <a:t>Optimising Asset Injection.</a:t>
            </a:r>
          </a:p>
          <a:p>
            <a:pPr lvl="1"/>
            <a:r>
              <a:rPr lang="en-AU" sz="2000" dirty="0">
                <a:latin typeface="LM Roman 12" panose="00000500000000000000" pitchFamily="50" charset="0"/>
              </a:rPr>
              <a:t>Initial code is written to be expandable and utilised for further studies.</a:t>
            </a:r>
          </a:p>
          <a:p>
            <a:pPr lvl="1"/>
            <a:r>
              <a:rPr lang="en-AU" sz="2000" dirty="0">
                <a:latin typeface="LM Roman 12" panose="00000500000000000000" pitchFamily="50" charset="0"/>
              </a:rPr>
              <a:t>Important to note that any optimisation code could be utilised. DES is capable of integrating and stands alone.</a:t>
            </a:r>
          </a:p>
          <a:p>
            <a:pPr marL="0" indent="0">
              <a:buNone/>
            </a:pPr>
            <a:endParaRPr lang="en-AU" dirty="0">
              <a:latin typeface="LM Roman 12" panose="00000500000000000000" pitchFamily="50" charset="0"/>
            </a:endParaRPr>
          </a:p>
        </p:txBody>
      </p:sp>
      <p:pic>
        <p:nvPicPr>
          <p:cNvPr id="3" name="Picture 2" descr="Diagram&#10;&#10;Description automatically generated">
            <a:extLst>
              <a:ext uri="{FF2B5EF4-FFF2-40B4-BE49-F238E27FC236}">
                <a16:creationId xmlns:a16="http://schemas.microsoft.com/office/drawing/2014/main" id="{F203EE96-AA9F-40EE-ADF9-58BABCF6C1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2049" y="744258"/>
            <a:ext cx="2808312" cy="3887806"/>
          </a:xfrm>
          <a:prstGeom prst="rect">
            <a:avLst/>
          </a:prstGeom>
        </p:spPr>
      </p:pic>
      <p:pic>
        <p:nvPicPr>
          <p:cNvPr id="6" name="Picture 5">
            <a:extLst>
              <a:ext uri="{FF2B5EF4-FFF2-40B4-BE49-F238E27FC236}">
                <a16:creationId xmlns:a16="http://schemas.microsoft.com/office/drawing/2014/main" id="{559C8FF5-D2DE-4F18-8B1E-D252CEDE515F}"/>
              </a:ext>
            </a:extLst>
          </p:cNvPr>
          <p:cNvPicPr>
            <a:picLocks noChangeAspect="1"/>
          </p:cNvPicPr>
          <p:nvPr/>
        </p:nvPicPr>
        <p:blipFill>
          <a:blip r:embed="rId4"/>
          <a:stretch>
            <a:fillRect/>
          </a:stretch>
        </p:blipFill>
        <p:spPr>
          <a:xfrm>
            <a:off x="251521" y="627534"/>
            <a:ext cx="3096343" cy="4104456"/>
          </a:xfrm>
          <a:prstGeom prst="rect">
            <a:avLst/>
          </a:prstGeom>
        </p:spPr>
      </p:pic>
      <p:sp>
        <p:nvSpPr>
          <p:cNvPr id="7" name="TextBox 6">
            <a:extLst>
              <a:ext uri="{FF2B5EF4-FFF2-40B4-BE49-F238E27FC236}">
                <a16:creationId xmlns:a16="http://schemas.microsoft.com/office/drawing/2014/main" id="{F858F8DC-4FF9-4EBA-A40C-ABD351C9A168}"/>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12</a:t>
            </a:r>
          </a:p>
        </p:txBody>
      </p:sp>
    </p:spTree>
    <p:extLst>
      <p:ext uri="{BB962C8B-B14F-4D97-AF65-F5344CB8AC3E}">
        <p14:creationId xmlns:p14="http://schemas.microsoft.com/office/powerpoint/2010/main" val="2303586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Table&#10;&#10;Description automatically generated with medium confidence">
            <a:extLst>
              <a:ext uri="{FF2B5EF4-FFF2-40B4-BE49-F238E27FC236}">
                <a16:creationId xmlns:a16="http://schemas.microsoft.com/office/drawing/2014/main" id="{53D4CFBB-5714-4E87-AE42-363E311274AA}"/>
              </a:ext>
            </a:extLst>
          </p:cNvPr>
          <p:cNvPicPr>
            <a:picLocks noChangeAspect="1"/>
          </p:cNvPicPr>
          <p:nvPr/>
        </p:nvPicPr>
        <p:blipFill>
          <a:blip r:embed="rId3"/>
          <a:stretch>
            <a:fillRect/>
          </a:stretch>
        </p:blipFill>
        <p:spPr>
          <a:xfrm>
            <a:off x="0" y="3136401"/>
            <a:ext cx="9144000" cy="1595590"/>
          </a:xfrm>
          <a:prstGeom prst="rect">
            <a:avLst/>
          </a:prstGeom>
        </p:spPr>
      </p:pic>
      <p:sp>
        <p:nvSpPr>
          <p:cNvPr id="5" name="Title 4">
            <a:extLst>
              <a:ext uri="{FF2B5EF4-FFF2-40B4-BE49-F238E27FC236}">
                <a16:creationId xmlns:a16="http://schemas.microsoft.com/office/drawing/2014/main" id="{AAFB0815-547F-4DAE-8783-C79A125315B4}"/>
              </a:ext>
            </a:extLst>
          </p:cNvPr>
          <p:cNvSpPr>
            <a:spLocks noGrp="1"/>
          </p:cNvSpPr>
          <p:nvPr>
            <p:ph type="title"/>
          </p:nvPr>
        </p:nvSpPr>
        <p:spPr/>
        <p:txBody>
          <a:bodyPr/>
          <a:lstStyle/>
          <a:p>
            <a:r>
              <a:rPr lang="en-AU" dirty="0">
                <a:latin typeface="LM Roman 12" panose="00000500000000000000" pitchFamily="50" charset="0"/>
              </a:rPr>
              <a:t>Computational Analysis – Set Injection</a:t>
            </a:r>
          </a:p>
        </p:txBody>
      </p:sp>
      <p:sp>
        <p:nvSpPr>
          <p:cNvPr id="6" name="TextBox 5">
            <a:extLst>
              <a:ext uri="{FF2B5EF4-FFF2-40B4-BE49-F238E27FC236}">
                <a16:creationId xmlns:a16="http://schemas.microsoft.com/office/drawing/2014/main" id="{6BCD8540-78BD-4AE3-975C-5FF278869D46}"/>
              </a:ext>
            </a:extLst>
          </p:cNvPr>
          <p:cNvSpPr txBox="1"/>
          <p:nvPr/>
        </p:nvSpPr>
        <p:spPr>
          <a:xfrm>
            <a:off x="2195736" y="3147814"/>
            <a:ext cx="4752527" cy="269304"/>
          </a:xfrm>
          <a:prstGeom prst="rect">
            <a:avLst/>
          </a:prstGeom>
        </p:spPr>
        <p:txBody>
          <a:bodyPr wrap="square" rtlCol="0">
            <a:spAutoFit/>
          </a:bodyPr>
          <a:lstStyle/>
          <a:p>
            <a:pPr marL="342900" marR="0" indent="-342900" defTabSz="914400" rtl="0" eaLnBrk="1" fontAlgn="auto" latinLnBrk="0" hangingPunct="1">
              <a:lnSpc>
                <a:spcPct val="100000"/>
              </a:lnSpc>
              <a:spcBef>
                <a:spcPct val="20000"/>
              </a:spcBef>
              <a:spcAft>
                <a:spcPts val="0"/>
              </a:spcAft>
              <a:buClrTx/>
              <a:buSzTx/>
              <a:buFont typeface="Arial" pitchFamily="34" charset="0"/>
              <a:buNone/>
              <a:tabLst/>
            </a:pPr>
            <a:r>
              <a:rPr lang="en-AU" sz="1150" dirty="0">
                <a:latin typeface="LM Roman 12" panose="00000500000000000000" pitchFamily="50" charset="0"/>
                <a:ea typeface="+mn-ea"/>
              </a:rPr>
              <a:t>.</a:t>
            </a:r>
            <a:endPar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endParaRPr>
          </a:p>
        </p:txBody>
      </p:sp>
      <p:sp>
        <p:nvSpPr>
          <p:cNvPr id="2" name="TextBox 1">
            <a:extLst>
              <a:ext uri="{FF2B5EF4-FFF2-40B4-BE49-F238E27FC236}">
                <a16:creationId xmlns:a16="http://schemas.microsoft.com/office/drawing/2014/main" id="{441A9E58-91F9-4B1E-A260-B63B7485F3AE}"/>
              </a:ext>
            </a:extLst>
          </p:cNvPr>
          <p:cNvSpPr txBox="1"/>
          <p:nvPr/>
        </p:nvSpPr>
        <p:spPr>
          <a:xfrm>
            <a:off x="1111679" y="412497"/>
            <a:ext cx="2736303"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uLnTx/>
                <a:uFillTx/>
                <a:latin typeface="LM Roman 12" panose="00000500000000000000" pitchFamily="50" charset="0"/>
                <a:ea typeface="+mn-ea"/>
              </a:rPr>
              <a:t>Posting Policy – Simulation Results</a:t>
            </a:r>
          </a:p>
        </p:txBody>
      </p:sp>
      <p:sp>
        <p:nvSpPr>
          <p:cNvPr id="10" name="TextBox 9">
            <a:extLst>
              <a:ext uri="{FF2B5EF4-FFF2-40B4-BE49-F238E27FC236}">
                <a16:creationId xmlns:a16="http://schemas.microsoft.com/office/drawing/2014/main" id="{7D231932-F34C-4C09-8EBD-0E754B48B1E7}"/>
              </a:ext>
            </a:extLst>
          </p:cNvPr>
          <p:cNvSpPr txBox="1"/>
          <p:nvPr/>
        </p:nvSpPr>
        <p:spPr>
          <a:xfrm>
            <a:off x="5038083" y="412497"/>
            <a:ext cx="3206325"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uLnTx/>
                <a:uFillTx/>
                <a:latin typeface="LM Roman 12" panose="00000500000000000000" pitchFamily="50" charset="0"/>
                <a:ea typeface="+mn-ea"/>
              </a:rPr>
              <a:t>Workforce Composition– Simulation Results</a:t>
            </a:r>
          </a:p>
        </p:txBody>
      </p:sp>
      <p:sp>
        <p:nvSpPr>
          <p:cNvPr id="11" name="TextBox 10">
            <a:extLst>
              <a:ext uri="{FF2B5EF4-FFF2-40B4-BE49-F238E27FC236}">
                <a16:creationId xmlns:a16="http://schemas.microsoft.com/office/drawing/2014/main" id="{DFF73813-EBB8-471B-9E7A-187BF7E0365D}"/>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13</a:t>
            </a:r>
          </a:p>
        </p:txBody>
      </p:sp>
      <p:pic>
        <p:nvPicPr>
          <p:cNvPr id="13" name="Picture 12">
            <a:extLst>
              <a:ext uri="{FF2B5EF4-FFF2-40B4-BE49-F238E27FC236}">
                <a16:creationId xmlns:a16="http://schemas.microsoft.com/office/drawing/2014/main" id="{965AFEAC-B4FA-4CF6-8FD8-ACE7245AF2A2}"/>
              </a:ext>
            </a:extLst>
          </p:cNvPr>
          <p:cNvPicPr>
            <a:picLocks noChangeAspect="1"/>
          </p:cNvPicPr>
          <p:nvPr/>
        </p:nvPicPr>
        <p:blipFill>
          <a:blip r:embed="rId4"/>
          <a:stretch>
            <a:fillRect/>
          </a:stretch>
        </p:blipFill>
        <p:spPr>
          <a:xfrm>
            <a:off x="966344" y="677220"/>
            <a:ext cx="2993215" cy="2397820"/>
          </a:xfrm>
          <a:prstGeom prst="rect">
            <a:avLst/>
          </a:prstGeom>
        </p:spPr>
      </p:pic>
      <p:pic>
        <p:nvPicPr>
          <p:cNvPr id="14" name="Picture 13">
            <a:extLst>
              <a:ext uri="{FF2B5EF4-FFF2-40B4-BE49-F238E27FC236}">
                <a16:creationId xmlns:a16="http://schemas.microsoft.com/office/drawing/2014/main" id="{18065347-3A4C-4641-8BEB-6785CD3CC367}"/>
              </a:ext>
            </a:extLst>
          </p:cNvPr>
          <p:cNvPicPr>
            <a:picLocks noChangeAspect="1"/>
          </p:cNvPicPr>
          <p:nvPr/>
        </p:nvPicPr>
        <p:blipFill>
          <a:blip r:embed="rId5"/>
          <a:stretch>
            <a:fillRect/>
          </a:stretch>
        </p:blipFill>
        <p:spPr>
          <a:xfrm>
            <a:off x="5013619" y="665927"/>
            <a:ext cx="2890374" cy="2397820"/>
          </a:xfrm>
          <a:prstGeom prst="rect">
            <a:avLst/>
          </a:prstGeom>
        </p:spPr>
      </p:pic>
    </p:spTree>
    <p:extLst>
      <p:ext uri="{BB962C8B-B14F-4D97-AF65-F5344CB8AC3E}">
        <p14:creationId xmlns:p14="http://schemas.microsoft.com/office/powerpoint/2010/main" val="703406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10;&#10;Description automatically generated with medium confidence">
            <a:extLst>
              <a:ext uri="{FF2B5EF4-FFF2-40B4-BE49-F238E27FC236}">
                <a16:creationId xmlns:a16="http://schemas.microsoft.com/office/drawing/2014/main" id="{E387F15E-1DED-4465-8154-53FB3DB5E9B9}"/>
              </a:ext>
            </a:extLst>
          </p:cNvPr>
          <p:cNvPicPr>
            <a:picLocks noChangeAspect="1"/>
          </p:cNvPicPr>
          <p:nvPr/>
        </p:nvPicPr>
        <p:blipFill>
          <a:blip r:embed="rId3"/>
          <a:stretch>
            <a:fillRect/>
          </a:stretch>
        </p:blipFill>
        <p:spPr>
          <a:xfrm>
            <a:off x="0" y="3155740"/>
            <a:ext cx="9144000" cy="1560347"/>
          </a:xfrm>
          <a:prstGeom prst="rect">
            <a:avLst/>
          </a:prstGeom>
        </p:spPr>
      </p:pic>
      <p:sp>
        <p:nvSpPr>
          <p:cNvPr id="5" name="Title 4">
            <a:extLst>
              <a:ext uri="{FF2B5EF4-FFF2-40B4-BE49-F238E27FC236}">
                <a16:creationId xmlns:a16="http://schemas.microsoft.com/office/drawing/2014/main" id="{AAFB0815-547F-4DAE-8783-C79A125315B4}"/>
              </a:ext>
            </a:extLst>
          </p:cNvPr>
          <p:cNvSpPr>
            <a:spLocks noGrp="1"/>
          </p:cNvSpPr>
          <p:nvPr>
            <p:ph type="title"/>
          </p:nvPr>
        </p:nvSpPr>
        <p:spPr/>
        <p:txBody>
          <a:bodyPr/>
          <a:lstStyle/>
          <a:p>
            <a:r>
              <a:rPr lang="en-AU" dirty="0">
                <a:latin typeface="LM Roman 12" panose="00000500000000000000" pitchFamily="50" charset="0"/>
              </a:rPr>
              <a:t>Computational Analysis – Optimised Injection</a:t>
            </a:r>
          </a:p>
        </p:txBody>
      </p:sp>
      <p:sp>
        <p:nvSpPr>
          <p:cNvPr id="6" name="TextBox 5">
            <a:extLst>
              <a:ext uri="{FF2B5EF4-FFF2-40B4-BE49-F238E27FC236}">
                <a16:creationId xmlns:a16="http://schemas.microsoft.com/office/drawing/2014/main" id="{6BCD8540-78BD-4AE3-975C-5FF278869D46}"/>
              </a:ext>
            </a:extLst>
          </p:cNvPr>
          <p:cNvSpPr txBox="1"/>
          <p:nvPr/>
        </p:nvSpPr>
        <p:spPr>
          <a:xfrm>
            <a:off x="2195736" y="3147814"/>
            <a:ext cx="4752527" cy="269304"/>
          </a:xfrm>
          <a:prstGeom prst="rect">
            <a:avLst/>
          </a:prstGeom>
        </p:spPr>
        <p:txBody>
          <a:bodyPr wrap="square" rtlCol="0">
            <a:spAutoFit/>
          </a:bodyPr>
          <a:lstStyle/>
          <a:p>
            <a:pPr marL="342900" marR="0" indent="-342900" defTabSz="914400" rtl="0" eaLnBrk="1" fontAlgn="auto" latinLnBrk="0" hangingPunct="1">
              <a:lnSpc>
                <a:spcPct val="100000"/>
              </a:lnSpc>
              <a:spcBef>
                <a:spcPct val="20000"/>
              </a:spcBef>
              <a:spcAft>
                <a:spcPts val="0"/>
              </a:spcAft>
              <a:buClrTx/>
              <a:buSzTx/>
              <a:buFont typeface="Arial" pitchFamily="34" charset="0"/>
              <a:buNone/>
              <a:tabLst/>
            </a:pPr>
            <a:r>
              <a:rPr lang="en-AU" sz="1150" dirty="0">
                <a:latin typeface="LM Roman 12" panose="00000500000000000000" pitchFamily="50" charset="0"/>
                <a:ea typeface="+mn-ea"/>
              </a:rPr>
              <a:t>.</a:t>
            </a:r>
            <a:endPar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endParaRPr>
          </a:p>
        </p:txBody>
      </p:sp>
      <p:sp>
        <p:nvSpPr>
          <p:cNvPr id="9" name="TextBox 8">
            <a:extLst>
              <a:ext uri="{FF2B5EF4-FFF2-40B4-BE49-F238E27FC236}">
                <a16:creationId xmlns:a16="http://schemas.microsoft.com/office/drawing/2014/main" id="{01FF5025-6515-405F-97FC-94ABBB60C207}"/>
              </a:ext>
            </a:extLst>
          </p:cNvPr>
          <p:cNvSpPr txBox="1"/>
          <p:nvPr/>
        </p:nvSpPr>
        <p:spPr>
          <a:xfrm>
            <a:off x="5038083" y="412497"/>
            <a:ext cx="3206325"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uLnTx/>
                <a:uFillTx/>
                <a:latin typeface="LM Roman 12" panose="00000500000000000000" pitchFamily="50" charset="0"/>
                <a:ea typeface="+mn-ea"/>
              </a:rPr>
              <a:t>Workforce Composition– SBO Results</a:t>
            </a:r>
          </a:p>
        </p:txBody>
      </p:sp>
      <p:sp>
        <p:nvSpPr>
          <p:cNvPr id="11" name="TextBox 10">
            <a:extLst>
              <a:ext uri="{FF2B5EF4-FFF2-40B4-BE49-F238E27FC236}">
                <a16:creationId xmlns:a16="http://schemas.microsoft.com/office/drawing/2014/main" id="{ADD7AA12-430A-4533-9CD6-47D8FE6835AB}"/>
              </a:ext>
            </a:extLst>
          </p:cNvPr>
          <p:cNvSpPr txBox="1"/>
          <p:nvPr/>
        </p:nvSpPr>
        <p:spPr>
          <a:xfrm>
            <a:off x="1259632" y="420456"/>
            <a:ext cx="2216216"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uLnTx/>
                <a:uFillTx/>
                <a:latin typeface="LM Roman 12" panose="00000500000000000000" pitchFamily="50" charset="0"/>
                <a:ea typeface="+mn-ea"/>
              </a:rPr>
              <a:t>Posting Policy – SBO Results</a:t>
            </a:r>
          </a:p>
        </p:txBody>
      </p:sp>
      <p:sp>
        <p:nvSpPr>
          <p:cNvPr id="12" name="TextBox 11">
            <a:extLst>
              <a:ext uri="{FF2B5EF4-FFF2-40B4-BE49-F238E27FC236}">
                <a16:creationId xmlns:a16="http://schemas.microsoft.com/office/drawing/2014/main" id="{339F2DD1-F827-490B-BD91-AB58222F9012}"/>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14</a:t>
            </a:r>
          </a:p>
        </p:txBody>
      </p:sp>
      <p:pic>
        <p:nvPicPr>
          <p:cNvPr id="13" name="Picture 12" descr="A picture containing text, writing implement, pencil, stationary&#10;&#10;Description automatically generated">
            <a:extLst>
              <a:ext uri="{FF2B5EF4-FFF2-40B4-BE49-F238E27FC236}">
                <a16:creationId xmlns:a16="http://schemas.microsoft.com/office/drawing/2014/main" id="{0205086F-4899-4C7B-A47D-446AE5FC8C6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08004" y="514384"/>
            <a:ext cx="3442958" cy="2582219"/>
          </a:xfrm>
          <a:prstGeom prst="rect">
            <a:avLst/>
          </a:prstGeom>
        </p:spPr>
      </p:pic>
      <p:pic>
        <p:nvPicPr>
          <p:cNvPr id="14" name="Picture 13">
            <a:extLst>
              <a:ext uri="{FF2B5EF4-FFF2-40B4-BE49-F238E27FC236}">
                <a16:creationId xmlns:a16="http://schemas.microsoft.com/office/drawing/2014/main" id="{AF8210CD-D5B6-4B42-A1BF-C58C2FF112B5}"/>
              </a:ext>
            </a:extLst>
          </p:cNvPr>
          <p:cNvPicPr>
            <a:picLocks noChangeAspect="1"/>
          </p:cNvPicPr>
          <p:nvPr/>
        </p:nvPicPr>
        <p:blipFill>
          <a:blip r:embed="rId5"/>
          <a:stretch>
            <a:fillRect/>
          </a:stretch>
        </p:blipFill>
        <p:spPr>
          <a:xfrm>
            <a:off x="899592" y="523236"/>
            <a:ext cx="3456383" cy="2592288"/>
          </a:xfrm>
          <a:prstGeom prst="rect">
            <a:avLst/>
          </a:prstGeom>
        </p:spPr>
      </p:pic>
    </p:spTree>
    <p:extLst>
      <p:ext uri="{BB962C8B-B14F-4D97-AF65-F5344CB8AC3E}">
        <p14:creationId xmlns:p14="http://schemas.microsoft.com/office/powerpoint/2010/main" val="413740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AFB0815-547F-4DAE-8783-C79A125315B4}"/>
              </a:ext>
            </a:extLst>
          </p:cNvPr>
          <p:cNvSpPr>
            <a:spLocks noGrp="1"/>
          </p:cNvSpPr>
          <p:nvPr>
            <p:ph type="title"/>
          </p:nvPr>
        </p:nvSpPr>
        <p:spPr/>
        <p:txBody>
          <a:bodyPr/>
          <a:lstStyle/>
          <a:p>
            <a:r>
              <a:rPr lang="en-AU" dirty="0">
                <a:latin typeface="LM Roman 12" panose="00000500000000000000" pitchFamily="50" charset="0"/>
              </a:rPr>
              <a:t>Computational Analysis – Sensitivity Analysis</a:t>
            </a:r>
          </a:p>
        </p:txBody>
      </p:sp>
      <p:sp>
        <p:nvSpPr>
          <p:cNvPr id="6" name="TextBox 5">
            <a:extLst>
              <a:ext uri="{FF2B5EF4-FFF2-40B4-BE49-F238E27FC236}">
                <a16:creationId xmlns:a16="http://schemas.microsoft.com/office/drawing/2014/main" id="{6BCD8540-78BD-4AE3-975C-5FF278869D46}"/>
              </a:ext>
            </a:extLst>
          </p:cNvPr>
          <p:cNvSpPr txBox="1"/>
          <p:nvPr/>
        </p:nvSpPr>
        <p:spPr>
          <a:xfrm>
            <a:off x="2195736" y="3147814"/>
            <a:ext cx="4752527" cy="269304"/>
          </a:xfrm>
          <a:prstGeom prst="rect">
            <a:avLst/>
          </a:prstGeom>
        </p:spPr>
        <p:txBody>
          <a:bodyPr wrap="square" rtlCol="0">
            <a:spAutoFit/>
          </a:bodyPr>
          <a:lstStyle/>
          <a:p>
            <a:pPr marL="342900" marR="0" indent="-342900" defTabSz="914400" rtl="0" eaLnBrk="1" fontAlgn="auto" latinLnBrk="0" hangingPunct="1">
              <a:lnSpc>
                <a:spcPct val="100000"/>
              </a:lnSpc>
              <a:spcBef>
                <a:spcPct val="20000"/>
              </a:spcBef>
              <a:spcAft>
                <a:spcPts val="0"/>
              </a:spcAft>
              <a:buClrTx/>
              <a:buSzTx/>
              <a:buFont typeface="Arial" pitchFamily="34" charset="0"/>
              <a:buNone/>
              <a:tabLst/>
            </a:pPr>
            <a:r>
              <a:rPr lang="en-AU" sz="1150" dirty="0">
                <a:latin typeface="LM Roman 12" panose="00000500000000000000" pitchFamily="50" charset="0"/>
                <a:ea typeface="+mn-ea"/>
              </a:rPr>
              <a:t>.</a:t>
            </a:r>
            <a:endPar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endParaRPr>
          </a:p>
        </p:txBody>
      </p:sp>
      <p:sp>
        <p:nvSpPr>
          <p:cNvPr id="2" name="TextBox 1">
            <a:extLst>
              <a:ext uri="{FF2B5EF4-FFF2-40B4-BE49-F238E27FC236}">
                <a16:creationId xmlns:a16="http://schemas.microsoft.com/office/drawing/2014/main" id="{FD4C780A-0030-458C-B018-EA5D61B19D05}"/>
              </a:ext>
            </a:extLst>
          </p:cNvPr>
          <p:cNvSpPr txBox="1"/>
          <p:nvPr/>
        </p:nvSpPr>
        <p:spPr>
          <a:xfrm>
            <a:off x="827584" y="627534"/>
            <a:ext cx="3384376"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err="1">
                <a:ln>
                  <a:noFill/>
                </a:ln>
                <a:solidFill>
                  <a:schemeClr val="tx1"/>
                </a:solidFill>
                <a:effectLst/>
                <a:uLnTx/>
                <a:uFillTx/>
                <a:latin typeface="LM Roman 12" panose="00000500000000000000" pitchFamily="50" charset="0"/>
                <a:ea typeface="+mn-ea"/>
              </a:rPr>
              <a:t>Unoptimised</a:t>
            </a:r>
            <a:r>
              <a:rPr kumimoji="0" lang="en-AU" sz="1150" b="1" i="0" u="none" strike="noStrike" kern="1200" cap="none" spc="0" normalizeH="0" baseline="0" noProof="0" dirty="0">
                <a:ln>
                  <a:noFill/>
                </a:ln>
                <a:solidFill>
                  <a:schemeClr val="tx1"/>
                </a:solidFill>
                <a:effectLst/>
                <a:uLnTx/>
                <a:uFillTx/>
                <a:latin typeface="LM Roman 12" panose="00000500000000000000" pitchFamily="50" charset="0"/>
                <a:ea typeface="+mn-ea"/>
              </a:rPr>
              <a:t> Scenario</a:t>
            </a:r>
          </a:p>
        </p:txBody>
      </p:sp>
      <p:sp>
        <p:nvSpPr>
          <p:cNvPr id="8" name="TextBox 7">
            <a:extLst>
              <a:ext uri="{FF2B5EF4-FFF2-40B4-BE49-F238E27FC236}">
                <a16:creationId xmlns:a16="http://schemas.microsoft.com/office/drawing/2014/main" id="{D120D379-ECDA-4177-BCAF-5E566AA090A6}"/>
              </a:ext>
            </a:extLst>
          </p:cNvPr>
          <p:cNvSpPr txBox="1"/>
          <p:nvPr/>
        </p:nvSpPr>
        <p:spPr>
          <a:xfrm>
            <a:off x="5148064" y="627534"/>
            <a:ext cx="3384376"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lang="en-AU" sz="1150" b="1" dirty="0">
                <a:latin typeface="LM Roman 12" panose="00000500000000000000" pitchFamily="50" charset="0"/>
                <a:ea typeface="+mn-ea"/>
              </a:rPr>
              <a:t>Optimised scenario</a:t>
            </a:r>
            <a:endParaRPr kumimoji="0" lang="en-AU" sz="1150" b="1" i="0" u="none" strike="noStrike" kern="1200" cap="none" spc="0" normalizeH="0" baseline="0" noProof="0" dirty="0">
              <a:ln>
                <a:noFill/>
              </a:ln>
              <a:solidFill>
                <a:schemeClr val="tx1"/>
              </a:solidFill>
              <a:effectLst/>
              <a:uLnTx/>
              <a:uFillTx/>
              <a:latin typeface="LM Roman 12" panose="00000500000000000000" pitchFamily="50" charset="0"/>
              <a:ea typeface="+mn-ea"/>
            </a:endParaRPr>
          </a:p>
        </p:txBody>
      </p:sp>
      <p:sp>
        <p:nvSpPr>
          <p:cNvPr id="9" name="TextBox 8">
            <a:extLst>
              <a:ext uri="{FF2B5EF4-FFF2-40B4-BE49-F238E27FC236}">
                <a16:creationId xmlns:a16="http://schemas.microsoft.com/office/drawing/2014/main" id="{C117CBEB-5B4E-4D07-8DFA-F787218CD3AD}"/>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15</a:t>
            </a:r>
          </a:p>
        </p:txBody>
      </p:sp>
      <p:pic>
        <p:nvPicPr>
          <p:cNvPr id="10" name="Picture 9">
            <a:extLst>
              <a:ext uri="{FF2B5EF4-FFF2-40B4-BE49-F238E27FC236}">
                <a16:creationId xmlns:a16="http://schemas.microsoft.com/office/drawing/2014/main" id="{BF64CB06-9DF7-4C3F-AC3F-B971ACB4C89E}"/>
              </a:ext>
            </a:extLst>
          </p:cNvPr>
          <p:cNvPicPr>
            <a:picLocks noChangeAspect="1"/>
          </p:cNvPicPr>
          <p:nvPr/>
        </p:nvPicPr>
        <p:blipFill>
          <a:blip r:embed="rId3"/>
          <a:stretch>
            <a:fillRect/>
          </a:stretch>
        </p:blipFill>
        <p:spPr>
          <a:xfrm>
            <a:off x="501650" y="896838"/>
            <a:ext cx="3744416" cy="3075770"/>
          </a:xfrm>
          <a:prstGeom prst="rect">
            <a:avLst/>
          </a:prstGeom>
        </p:spPr>
      </p:pic>
      <p:pic>
        <p:nvPicPr>
          <p:cNvPr id="11" name="Picture 10">
            <a:extLst>
              <a:ext uri="{FF2B5EF4-FFF2-40B4-BE49-F238E27FC236}">
                <a16:creationId xmlns:a16="http://schemas.microsoft.com/office/drawing/2014/main" id="{117ED868-3F53-46E3-9759-2855EFBC1DD5}"/>
              </a:ext>
            </a:extLst>
          </p:cNvPr>
          <p:cNvPicPr>
            <a:picLocks noChangeAspect="1"/>
          </p:cNvPicPr>
          <p:nvPr/>
        </p:nvPicPr>
        <p:blipFill>
          <a:blip r:embed="rId4"/>
          <a:stretch>
            <a:fillRect/>
          </a:stretch>
        </p:blipFill>
        <p:spPr>
          <a:xfrm>
            <a:off x="4608004" y="843558"/>
            <a:ext cx="3744416" cy="3141024"/>
          </a:xfrm>
          <a:prstGeom prst="rect">
            <a:avLst/>
          </a:prstGeom>
        </p:spPr>
      </p:pic>
    </p:spTree>
    <p:extLst>
      <p:ext uri="{BB962C8B-B14F-4D97-AF65-F5344CB8AC3E}">
        <p14:creationId xmlns:p14="http://schemas.microsoft.com/office/powerpoint/2010/main" val="39060386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dirty="0">
                <a:latin typeface="LM Roman 12" panose="00000500000000000000" pitchFamily="50" charset="0"/>
              </a:rPr>
              <a:t>Sensitivity Analysis</a:t>
            </a:r>
          </a:p>
        </p:txBody>
      </p:sp>
      <p:sp>
        <p:nvSpPr>
          <p:cNvPr id="14" name="TextBox 13">
            <a:extLst>
              <a:ext uri="{FF2B5EF4-FFF2-40B4-BE49-F238E27FC236}">
                <a16:creationId xmlns:a16="http://schemas.microsoft.com/office/drawing/2014/main" id="{0320B53C-3FB9-43A1-BF13-2E40A3A97A69}"/>
              </a:ext>
            </a:extLst>
          </p:cNvPr>
          <p:cNvSpPr txBox="1"/>
          <p:nvPr/>
        </p:nvSpPr>
        <p:spPr>
          <a:xfrm>
            <a:off x="3419872" y="578953"/>
            <a:ext cx="1944216"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uLnTx/>
                <a:uFillTx/>
                <a:latin typeface="LM Roman 12" panose="00000500000000000000" pitchFamily="50" charset="0"/>
                <a:ea typeface="+mn-ea"/>
              </a:rPr>
              <a:t>Posting Policy Sensitivity</a:t>
            </a:r>
          </a:p>
        </p:txBody>
      </p:sp>
      <p:sp>
        <p:nvSpPr>
          <p:cNvPr id="15" name="TextBox 14">
            <a:extLst>
              <a:ext uri="{FF2B5EF4-FFF2-40B4-BE49-F238E27FC236}">
                <a16:creationId xmlns:a16="http://schemas.microsoft.com/office/drawing/2014/main" id="{A3DC29A7-575F-4C8F-B66E-89124BCDD7F0}"/>
              </a:ext>
            </a:extLst>
          </p:cNvPr>
          <p:cNvSpPr txBox="1"/>
          <p:nvPr/>
        </p:nvSpPr>
        <p:spPr>
          <a:xfrm>
            <a:off x="3347864" y="2601753"/>
            <a:ext cx="2232248"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uLnTx/>
                <a:uFillTx/>
                <a:latin typeface="LM Roman 12" panose="00000500000000000000" pitchFamily="50" charset="0"/>
                <a:ea typeface="+mn-ea"/>
              </a:rPr>
              <a:t>Mixed Workforce Sensitivity</a:t>
            </a:r>
          </a:p>
        </p:txBody>
      </p:sp>
      <p:pic>
        <p:nvPicPr>
          <p:cNvPr id="17" name="Picture 16">
            <a:extLst>
              <a:ext uri="{FF2B5EF4-FFF2-40B4-BE49-F238E27FC236}">
                <a16:creationId xmlns:a16="http://schemas.microsoft.com/office/drawing/2014/main" id="{0E5A09D8-A07F-4D0E-A5F6-56F3DF79B2F5}"/>
              </a:ext>
            </a:extLst>
          </p:cNvPr>
          <p:cNvPicPr>
            <a:picLocks noChangeAspect="1"/>
          </p:cNvPicPr>
          <p:nvPr/>
        </p:nvPicPr>
        <p:blipFill>
          <a:blip r:embed="rId3"/>
          <a:stretch>
            <a:fillRect/>
          </a:stretch>
        </p:blipFill>
        <p:spPr>
          <a:xfrm>
            <a:off x="2180409" y="984813"/>
            <a:ext cx="4783182" cy="1594394"/>
          </a:xfrm>
          <a:prstGeom prst="rect">
            <a:avLst/>
          </a:prstGeom>
        </p:spPr>
      </p:pic>
      <p:pic>
        <p:nvPicPr>
          <p:cNvPr id="19" name="Picture 18">
            <a:extLst>
              <a:ext uri="{FF2B5EF4-FFF2-40B4-BE49-F238E27FC236}">
                <a16:creationId xmlns:a16="http://schemas.microsoft.com/office/drawing/2014/main" id="{1C49F307-890E-4CE4-A315-899BA063E3B3}"/>
              </a:ext>
            </a:extLst>
          </p:cNvPr>
          <p:cNvPicPr>
            <a:picLocks noChangeAspect="1"/>
          </p:cNvPicPr>
          <p:nvPr/>
        </p:nvPicPr>
        <p:blipFill>
          <a:blip r:embed="rId4"/>
          <a:stretch>
            <a:fillRect/>
          </a:stretch>
        </p:blipFill>
        <p:spPr>
          <a:xfrm>
            <a:off x="1934058" y="2908968"/>
            <a:ext cx="5275883" cy="1622888"/>
          </a:xfrm>
          <a:prstGeom prst="rect">
            <a:avLst/>
          </a:prstGeom>
        </p:spPr>
      </p:pic>
      <p:sp>
        <p:nvSpPr>
          <p:cNvPr id="7" name="TextBox 6">
            <a:extLst>
              <a:ext uri="{FF2B5EF4-FFF2-40B4-BE49-F238E27FC236}">
                <a16:creationId xmlns:a16="http://schemas.microsoft.com/office/drawing/2014/main" id="{BB1CA7FC-DAC6-4BBB-A5FD-BA701A3B710F}"/>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16</a:t>
            </a:r>
          </a:p>
        </p:txBody>
      </p:sp>
    </p:spTree>
    <p:extLst>
      <p:ext uri="{BB962C8B-B14F-4D97-AF65-F5344CB8AC3E}">
        <p14:creationId xmlns:p14="http://schemas.microsoft.com/office/powerpoint/2010/main" val="24945046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dirty="0">
                <a:latin typeface="LM Roman 12" panose="00000500000000000000" pitchFamily="50" charset="0"/>
              </a:rPr>
              <a:t>Further Research Potential</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a:xfrm>
            <a:off x="251520" y="771550"/>
            <a:ext cx="8712967" cy="3816424"/>
          </a:xfrm>
        </p:spPr>
        <p:txBody>
          <a:bodyPr/>
          <a:lstStyle/>
          <a:p>
            <a:r>
              <a:rPr lang="en-AU" dirty="0">
                <a:latin typeface="LM Roman 12" panose="00000500000000000000" pitchFamily="50" charset="0"/>
              </a:rPr>
              <a:t>Removal of Assumptions:</a:t>
            </a:r>
          </a:p>
          <a:p>
            <a:pPr lvl="1"/>
            <a:r>
              <a:rPr lang="en-AU" dirty="0">
                <a:latin typeface="LM Roman 12" panose="00000500000000000000" pitchFamily="50" charset="0"/>
              </a:rPr>
              <a:t>Resources</a:t>
            </a:r>
          </a:p>
          <a:p>
            <a:pPr lvl="1"/>
            <a:r>
              <a:rPr lang="en-AU" dirty="0">
                <a:latin typeface="LM Roman 12" panose="00000500000000000000" pitchFamily="50" charset="0"/>
              </a:rPr>
              <a:t>Add in defective maintenance</a:t>
            </a:r>
          </a:p>
          <a:p>
            <a:r>
              <a:rPr lang="en-AU" sz="2400" dirty="0">
                <a:latin typeface="LM Roman 12" panose="00000500000000000000" pitchFamily="50" charset="0"/>
              </a:rPr>
              <a:t>Broaden simulation to encompass multiple workshops.</a:t>
            </a:r>
          </a:p>
          <a:p>
            <a:r>
              <a:rPr lang="en-AU" dirty="0">
                <a:latin typeface="LM Roman 12" panose="00000500000000000000" pitchFamily="50" charset="0"/>
              </a:rPr>
              <a:t>Optimisation</a:t>
            </a:r>
            <a:endParaRPr lang="en-AU" sz="2400" dirty="0">
              <a:latin typeface="LM Roman 12" panose="00000500000000000000" pitchFamily="50" charset="0"/>
            </a:endParaRPr>
          </a:p>
          <a:p>
            <a:pPr lvl="1"/>
            <a:r>
              <a:rPr lang="en-AU" dirty="0">
                <a:latin typeface="LM Roman 12" panose="00000500000000000000" pitchFamily="50" charset="0"/>
              </a:rPr>
              <a:t>Incorporating workforce composition to optimise output and total cost.</a:t>
            </a:r>
          </a:p>
          <a:p>
            <a:pPr lvl="1"/>
            <a:r>
              <a:rPr lang="en-AU" dirty="0">
                <a:latin typeface="LM Roman 12" panose="00000500000000000000" pitchFamily="50" charset="0"/>
              </a:rPr>
              <a:t>Overlap between members being posted.</a:t>
            </a:r>
          </a:p>
        </p:txBody>
      </p:sp>
      <p:sp>
        <p:nvSpPr>
          <p:cNvPr id="6" name="TextBox 5">
            <a:extLst>
              <a:ext uri="{FF2B5EF4-FFF2-40B4-BE49-F238E27FC236}">
                <a16:creationId xmlns:a16="http://schemas.microsoft.com/office/drawing/2014/main" id="{E5785BF4-E45A-48E7-9F2A-8436D3C35A36}"/>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17</a:t>
            </a:r>
          </a:p>
        </p:txBody>
      </p:sp>
    </p:spTree>
    <p:extLst>
      <p:ext uri="{BB962C8B-B14F-4D97-AF65-F5344CB8AC3E}">
        <p14:creationId xmlns:p14="http://schemas.microsoft.com/office/powerpoint/2010/main" val="20684407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dirty="0">
                <a:latin typeface="LM Roman 12" panose="00000500000000000000" pitchFamily="50" charset="0"/>
              </a:rPr>
              <a:t>Closed Loop Maintenance Workforce</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a:xfrm>
            <a:off x="215516" y="3326228"/>
            <a:ext cx="8712967" cy="1224136"/>
          </a:xfrm>
        </p:spPr>
        <p:txBody>
          <a:bodyPr/>
          <a:lstStyle/>
          <a:p>
            <a:pPr algn="just"/>
            <a:r>
              <a:rPr lang="en-AU" sz="1400" dirty="0">
                <a:latin typeface="LM Roman 12" panose="00000500000000000000" pitchFamily="50" charset="0"/>
              </a:rPr>
              <a:t>Improved reliability of critical asset availability.</a:t>
            </a:r>
          </a:p>
          <a:p>
            <a:pPr algn="just"/>
            <a:r>
              <a:rPr lang="en-AU" sz="1400" dirty="0">
                <a:latin typeface="LM Roman 12" panose="00000500000000000000" pitchFamily="50" charset="0"/>
              </a:rPr>
              <a:t>Reduce critical asset acquisition to meet capability requirements</a:t>
            </a:r>
          </a:p>
          <a:p>
            <a:pPr algn="just"/>
            <a:r>
              <a:rPr lang="en-AU" sz="1400" dirty="0">
                <a:latin typeface="LM Roman 12" panose="00000500000000000000" pitchFamily="50" charset="0"/>
              </a:rPr>
              <a:t>Reduced asset cost due to reliable maintenance and asset acquisition.</a:t>
            </a:r>
          </a:p>
          <a:p>
            <a:pPr algn="just"/>
            <a:r>
              <a:rPr lang="en-AU" sz="1400" dirty="0">
                <a:latin typeface="LM Roman 12" panose="00000500000000000000" pitchFamily="50" charset="0"/>
              </a:rPr>
              <a:t>A greater understanding on the closed loop workforce requirements.</a:t>
            </a:r>
            <a:endParaRPr lang="en-AU" sz="2000" dirty="0">
              <a:latin typeface="LM Roman 12" panose="00000500000000000000" pitchFamily="50" charset="0"/>
            </a:endParaRPr>
          </a:p>
        </p:txBody>
      </p:sp>
      <p:pic>
        <p:nvPicPr>
          <p:cNvPr id="3" name="Picture 2">
            <a:extLst>
              <a:ext uri="{FF2B5EF4-FFF2-40B4-BE49-F238E27FC236}">
                <a16:creationId xmlns:a16="http://schemas.microsoft.com/office/drawing/2014/main" id="{01A0CF9C-080C-41E7-9009-B5F693C9AFD8}"/>
              </a:ext>
            </a:extLst>
          </p:cNvPr>
          <p:cNvPicPr>
            <a:picLocks noChangeAspect="1"/>
          </p:cNvPicPr>
          <p:nvPr/>
        </p:nvPicPr>
        <p:blipFill>
          <a:blip r:embed="rId3"/>
          <a:stretch>
            <a:fillRect/>
          </a:stretch>
        </p:blipFill>
        <p:spPr>
          <a:xfrm>
            <a:off x="2023716" y="610179"/>
            <a:ext cx="5096568" cy="2520280"/>
          </a:xfrm>
          <a:prstGeom prst="rect">
            <a:avLst/>
          </a:prstGeom>
        </p:spPr>
      </p:pic>
      <p:sp>
        <p:nvSpPr>
          <p:cNvPr id="6" name="TextBox 5">
            <a:extLst>
              <a:ext uri="{FF2B5EF4-FFF2-40B4-BE49-F238E27FC236}">
                <a16:creationId xmlns:a16="http://schemas.microsoft.com/office/drawing/2014/main" id="{A754290F-EC22-498B-840F-C5936EB5AACB}"/>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18</a:t>
            </a:r>
          </a:p>
        </p:txBody>
      </p:sp>
    </p:spTree>
    <p:extLst>
      <p:ext uri="{BB962C8B-B14F-4D97-AF65-F5344CB8AC3E}">
        <p14:creationId xmlns:p14="http://schemas.microsoft.com/office/powerpoint/2010/main" val="2244181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dirty="0">
                <a:latin typeface="LM Roman 12" panose="00000500000000000000" pitchFamily="50" charset="0"/>
              </a:rPr>
              <a:t>Topics</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a:xfrm>
            <a:off x="251520" y="771550"/>
            <a:ext cx="8712967" cy="3816424"/>
          </a:xfrm>
        </p:spPr>
        <p:txBody>
          <a:bodyPr/>
          <a:lstStyle/>
          <a:p>
            <a:r>
              <a:rPr lang="en-AU" dirty="0">
                <a:latin typeface="LM Roman 12" panose="00000500000000000000" pitchFamily="50" charset="0"/>
              </a:rPr>
              <a:t>Introduction and Motivation</a:t>
            </a:r>
          </a:p>
          <a:p>
            <a:r>
              <a:rPr lang="en-AU" dirty="0">
                <a:latin typeface="LM Roman 12" panose="00000500000000000000" pitchFamily="50" charset="0"/>
              </a:rPr>
              <a:t>Discrete Event Simulation</a:t>
            </a:r>
          </a:p>
          <a:p>
            <a:pPr lvl="1"/>
            <a:r>
              <a:rPr lang="en-AU" dirty="0">
                <a:latin typeface="LM Roman 12" panose="00000500000000000000" pitchFamily="50" charset="0"/>
              </a:rPr>
              <a:t>Basic Workflow Utilised</a:t>
            </a:r>
          </a:p>
          <a:p>
            <a:pPr lvl="1"/>
            <a:r>
              <a:rPr lang="en-AU" dirty="0">
                <a:latin typeface="LM Roman 12" panose="00000500000000000000" pitchFamily="50" charset="0"/>
              </a:rPr>
              <a:t>Simulation Inputs and Outputs Available</a:t>
            </a:r>
          </a:p>
          <a:p>
            <a:r>
              <a:rPr lang="en-AU" sz="2400" dirty="0">
                <a:latin typeface="LM Roman 12" panose="00000500000000000000" pitchFamily="50" charset="0"/>
              </a:rPr>
              <a:t>Simulation-based optimisation</a:t>
            </a:r>
          </a:p>
          <a:p>
            <a:pPr lvl="1"/>
            <a:r>
              <a:rPr lang="en-AU" dirty="0">
                <a:latin typeface="LM Roman 12" panose="00000500000000000000" pitchFamily="50" charset="0"/>
              </a:rPr>
              <a:t>Basic of Genetic Algorithm (GA)</a:t>
            </a:r>
          </a:p>
          <a:p>
            <a:r>
              <a:rPr lang="en-AU" dirty="0">
                <a:latin typeface="LM Roman 12" panose="00000500000000000000" pitchFamily="50" charset="0"/>
              </a:rPr>
              <a:t>Computational Analysis</a:t>
            </a:r>
          </a:p>
          <a:p>
            <a:pPr lvl="1"/>
            <a:r>
              <a:rPr lang="en-AU" dirty="0" err="1">
                <a:latin typeface="LM Roman 12" panose="00000500000000000000" pitchFamily="50" charset="0"/>
              </a:rPr>
              <a:t>Unoptimised</a:t>
            </a:r>
            <a:r>
              <a:rPr lang="en-AU" dirty="0">
                <a:latin typeface="LM Roman 12" panose="00000500000000000000" pitchFamily="50" charset="0"/>
              </a:rPr>
              <a:t> and Optimised Results</a:t>
            </a:r>
          </a:p>
          <a:p>
            <a:pPr lvl="1"/>
            <a:r>
              <a:rPr lang="en-AU" dirty="0">
                <a:latin typeface="LM Roman 12" panose="00000500000000000000" pitchFamily="50" charset="0"/>
              </a:rPr>
              <a:t>Sensitivity Analysis</a:t>
            </a:r>
          </a:p>
          <a:p>
            <a:endParaRPr lang="en-AU" dirty="0">
              <a:latin typeface="LM Roman 12" panose="00000500000000000000" pitchFamily="50" charset="0"/>
            </a:endParaRPr>
          </a:p>
        </p:txBody>
      </p:sp>
      <p:sp>
        <p:nvSpPr>
          <p:cNvPr id="6" name="TextBox 5">
            <a:extLst>
              <a:ext uri="{FF2B5EF4-FFF2-40B4-BE49-F238E27FC236}">
                <a16:creationId xmlns:a16="http://schemas.microsoft.com/office/drawing/2014/main" id="{B0A9916A-7DC4-49DC-90CD-558E61C7F664}"/>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1</a:t>
            </a:r>
          </a:p>
        </p:txBody>
      </p:sp>
    </p:spTree>
    <p:extLst>
      <p:ext uri="{BB962C8B-B14F-4D97-AF65-F5344CB8AC3E}">
        <p14:creationId xmlns:p14="http://schemas.microsoft.com/office/powerpoint/2010/main" val="22475580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dirty="0">
                <a:latin typeface="LM Roman 12" panose="00000500000000000000" pitchFamily="50" charset="0"/>
              </a:rPr>
              <a:t>Closed Loop Maintenance Workforce</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a:xfrm>
            <a:off x="251521" y="1438350"/>
            <a:ext cx="8640960" cy="2376264"/>
          </a:xfrm>
        </p:spPr>
        <p:txBody>
          <a:bodyPr/>
          <a:lstStyle/>
          <a:p>
            <a:pPr algn="just"/>
            <a:r>
              <a:rPr lang="en-AU" dirty="0">
                <a:latin typeface="LM Roman 12" panose="00000500000000000000" pitchFamily="50" charset="0"/>
              </a:rPr>
              <a:t>To understand the complex military maintenance workforce there needs to be an intersection of workforce and maintenance modelling.</a:t>
            </a:r>
          </a:p>
          <a:p>
            <a:pPr algn="just"/>
            <a:r>
              <a:rPr lang="en-AU" dirty="0">
                <a:latin typeface="LM Roman 12" panose="00000500000000000000" pitchFamily="50" charset="0"/>
              </a:rPr>
              <a:t>This will allow strategic analysis of the underpinning workforce and maintenance requirements to meet the capability objectives set for Defence.</a:t>
            </a:r>
          </a:p>
        </p:txBody>
      </p:sp>
      <p:sp>
        <p:nvSpPr>
          <p:cNvPr id="6" name="TextBox 5">
            <a:extLst>
              <a:ext uri="{FF2B5EF4-FFF2-40B4-BE49-F238E27FC236}">
                <a16:creationId xmlns:a16="http://schemas.microsoft.com/office/drawing/2014/main" id="{3D81BEFE-DF70-4E46-BA1E-248EC19D9684}"/>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19</a:t>
            </a:r>
          </a:p>
        </p:txBody>
      </p:sp>
    </p:spTree>
    <p:extLst>
      <p:ext uri="{BB962C8B-B14F-4D97-AF65-F5344CB8AC3E}">
        <p14:creationId xmlns:p14="http://schemas.microsoft.com/office/powerpoint/2010/main" val="2759498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dirty="0">
                <a:latin typeface="LM Roman 12" panose="00000500000000000000" pitchFamily="50" charset="0"/>
              </a:rPr>
              <a:t>Introduction</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p:txBody>
          <a:bodyPr/>
          <a:lstStyle/>
          <a:p>
            <a:r>
              <a:rPr lang="en-GB" dirty="0">
                <a:latin typeface="LM Roman 12" panose="00000500000000000000" pitchFamily="50" charset="0"/>
              </a:rPr>
              <a:t>Fourth-year undergrad currently studying full time Electrical Engineering (Honours).</a:t>
            </a:r>
          </a:p>
          <a:p>
            <a:r>
              <a:rPr lang="en-AU" dirty="0">
                <a:latin typeface="LM Roman 12" panose="00000500000000000000" pitchFamily="50" charset="0"/>
              </a:rPr>
              <a:t>Major and Minor Fleet experience in conjunction with support repair facilities (FIMA and FSU).</a:t>
            </a:r>
            <a:endParaRPr lang="en-AU" sz="2400" dirty="0">
              <a:latin typeface="LM Roman 12" panose="00000500000000000000" pitchFamily="50" charset="0"/>
            </a:endParaRPr>
          </a:p>
          <a:p>
            <a:r>
              <a:rPr lang="en-AU" dirty="0">
                <a:latin typeface="LM Roman 12" panose="00000500000000000000" pitchFamily="50" charset="0"/>
              </a:rPr>
              <a:t>Motivation.</a:t>
            </a:r>
          </a:p>
          <a:p>
            <a:pPr lvl="1"/>
            <a:r>
              <a:rPr lang="en-AU" dirty="0">
                <a:latin typeface="LM Roman 12" panose="00000500000000000000" pitchFamily="50" charset="0"/>
              </a:rPr>
              <a:t>Closed loop maintenance workforce considerations.</a:t>
            </a:r>
          </a:p>
          <a:p>
            <a:pPr lvl="1"/>
            <a:r>
              <a:rPr lang="en-AU" dirty="0">
                <a:latin typeface="LM Roman 12" panose="00000500000000000000" pitchFamily="50" charset="0"/>
              </a:rPr>
              <a:t>On the job training incorporation.</a:t>
            </a:r>
          </a:p>
          <a:p>
            <a:pPr marL="0" indent="0">
              <a:buNone/>
            </a:pPr>
            <a:endParaRPr lang="en-AU" dirty="0">
              <a:latin typeface="LM Roman 12" panose="00000500000000000000" pitchFamily="50" charset="0"/>
            </a:endParaRPr>
          </a:p>
        </p:txBody>
      </p:sp>
      <p:sp>
        <p:nvSpPr>
          <p:cNvPr id="6" name="TextBox 5">
            <a:extLst>
              <a:ext uri="{FF2B5EF4-FFF2-40B4-BE49-F238E27FC236}">
                <a16:creationId xmlns:a16="http://schemas.microsoft.com/office/drawing/2014/main" id="{65BFFF73-8A35-4EBA-A312-F7D3CF2096EC}"/>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lang="en-AU" sz="1150" b="1" dirty="0">
                <a:highlight>
                  <a:srgbClr val="FFE611"/>
                </a:highlight>
                <a:latin typeface="LM Roman 12" panose="00000500000000000000" pitchFamily="50" charset="0"/>
                <a:ea typeface="+mn-ea"/>
              </a:rPr>
              <a:t>2</a:t>
            </a:r>
            <a:endPar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endParaRPr>
          </a:p>
        </p:txBody>
      </p:sp>
    </p:spTree>
    <p:extLst>
      <p:ext uri="{BB962C8B-B14F-4D97-AF65-F5344CB8AC3E}">
        <p14:creationId xmlns:p14="http://schemas.microsoft.com/office/powerpoint/2010/main" val="811267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dirty="0">
                <a:latin typeface="LM Roman 12" panose="00000500000000000000" pitchFamily="50" charset="0"/>
              </a:rPr>
              <a:t>Thesis Goals</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p:txBody>
          <a:bodyPr/>
          <a:lstStyle/>
          <a:p>
            <a:r>
              <a:rPr lang="en-AU" sz="2000" dirty="0">
                <a:latin typeface="LM Roman 12" panose="00000500000000000000" pitchFamily="50" charset="0"/>
              </a:rPr>
              <a:t>Closed loop considerations of the military environment.</a:t>
            </a:r>
          </a:p>
          <a:p>
            <a:r>
              <a:rPr lang="en-AU" sz="2000" dirty="0">
                <a:latin typeface="LM Roman 12" panose="00000500000000000000" pitchFamily="50" charset="0"/>
              </a:rPr>
              <a:t>Utilising a workforce model that incorporates the maintenance environment.</a:t>
            </a:r>
          </a:p>
          <a:p>
            <a:r>
              <a:rPr lang="en-AU" sz="2000" b="1" dirty="0">
                <a:latin typeface="LM Roman 12" panose="00000500000000000000" pitchFamily="50" charset="0"/>
              </a:rPr>
              <a:t>Analyse a military maintenance workshop that is responsible for the critical asset maintenance of a high risk operational assets.</a:t>
            </a:r>
          </a:p>
          <a:p>
            <a:pPr marL="0" indent="0">
              <a:buNone/>
            </a:pPr>
            <a:endParaRPr lang="en-AU" dirty="0">
              <a:latin typeface="LM Roman 12" panose="00000500000000000000" pitchFamily="50" charset="0"/>
            </a:endParaRPr>
          </a:p>
        </p:txBody>
      </p:sp>
      <p:pic>
        <p:nvPicPr>
          <p:cNvPr id="3" name="Picture 2">
            <a:extLst>
              <a:ext uri="{FF2B5EF4-FFF2-40B4-BE49-F238E27FC236}">
                <a16:creationId xmlns:a16="http://schemas.microsoft.com/office/drawing/2014/main" id="{39FBCC82-9DD2-4FBB-998E-F955A7BF8123}"/>
              </a:ext>
            </a:extLst>
          </p:cNvPr>
          <p:cNvPicPr>
            <a:picLocks noChangeAspect="1"/>
          </p:cNvPicPr>
          <p:nvPr/>
        </p:nvPicPr>
        <p:blipFill>
          <a:blip r:embed="rId3"/>
          <a:stretch>
            <a:fillRect/>
          </a:stretch>
        </p:blipFill>
        <p:spPr>
          <a:xfrm>
            <a:off x="2717794" y="2283718"/>
            <a:ext cx="3708412" cy="2384795"/>
          </a:xfrm>
          <a:prstGeom prst="rect">
            <a:avLst/>
          </a:prstGeom>
        </p:spPr>
      </p:pic>
      <p:sp>
        <p:nvSpPr>
          <p:cNvPr id="6" name="TextBox 5">
            <a:extLst>
              <a:ext uri="{FF2B5EF4-FFF2-40B4-BE49-F238E27FC236}">
                <a16:creationId xmlns:a16="http://schemas.microsoft.com/office/drawing/2014/main" id="{329EF8C7-46FC-40BB-A1AC-343AA773B44B}"/>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3</a:t>
            </a:r>
          </a:p>
        </p:txBody>
      </p:sp>
    </p:spTree>
    <p:extLst>
      <p:ext uri="{BB962C8B-B14F-4D97-AF65-F5344CB8AC3E}">
        <p14:creationId xmlns:p14="http://schemas.microsoft.com/office/powerpoint/2010/main" val="961899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dirty="0">
                <a:latin typeface="LM Roman 12" panose="00000500000000000000" pitchFamily="50" charset="0"/>
              </a:rPr>
              <a:t>Simulation</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p:txBody>
          <a:bodyPr/>
          <a:lstStyle/>
          <a:p>
            <a:r>
              <a:rPr lang="en-AU" sz="2000" dirty="0">
                <a:latin typeface="LM Roman 12" panose="00000500000000000000" pitchFamily="50" charset="0"/>
              </a:rPr>
              <a:t>Simulate a maintenance support facility looking after Planned Maintenance for critical assets.</a:t>
            </a:r>
          </a:p>
          <a:p>
            <a:r>
              <a:rPr lang="en-AU" sz="2000" dirty="0">
                <a:latin typeface="LM Roman 12" panose="00000500000000000000" pitchFamily="50" charset="0"/>
              </a:rPr>
              <a:t>Analyse the RFI stores maintained over a 10 year period</a:t>
            </a:r>
          </a:p>
          <a:p>
            <a:r>
              <a:rPr lang="en-AU" sz="2000" dirty="0">
                <a:latin typeface="LM Roman 12" panose="00000500000000000000" pitchFamily="50" charset="0"/>
              </a:rPr>
              <a:t>Look at altering posting lengths of the workforce.</a:t>
            </a:r>
          </a:p>
          <a:p>
            <a:r>
              <a:rPr lang="en-AU" sz="2000" dirty="0">
                <a:latin typeface="LM Roman 12" panose="00000500000000000000" pitchFamily="50" charset="0"/>
              </a:rPr>
              <a:t>Look at altering workforce composition to include APS members and the associated benefits to mixed partner working.</a:t>
            </a:r>
          </a:p>
          <a:p>
            <a:r>
              <a:rPr lang="en-AU" sz="2000" dirty="0">
                <a:latin typeface="LM Roman 12" panose="00000500000000000000" pitchFamily="50" charset="0"/>
              </a:rPr>
              <a:t>Include on the job training which is a critical component of the maintenance workforce within the military environment.</a:t>
            </a:r>
          </a:p>
        </p:txBody>
      </p:sp>
      <p:sp>
        <p:nvSpPr>
          <p:cNvPr id="6" name="TextBox 5">
            <a:extLst>
              <a:ext uri="{FF2B5EF4-FFF2-40B4-BE49-F238E27FC236}">
                <a16:creationId xmlns:a16="http://schemas.microsoft.com/office/drawing/2014/main" id="{E49BBD2F-E7BB-4EE9-A525-F2F9F3D45CFA}"/>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4</a:t>
            </a:r>
          </a:p>
        </p:txBody>
      </p:sp>
    </p:spTree>
    <p:extLst>
      <p:ext uri="{BB962C8B-B14F-4D97-AF65-F5344CB8AC3E}">
        <p14:creationId xmlns:p14="http://schemas.microsoft.com/office/powerpoint/2010/main" val="354934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dirty="0">
                <a:latin typeface="LM Roman 12" panose="00000500000000000000" pitchFamily="50" charset="0"/>
              </a:rPr>
              <a:t>Discrete Event Simulation (DES) Workflow</a:t>
            </a:r>
          </a:p>
        </p:txBody>
      </p:sp>
      <p:pic>
        <p:nvPicPr>
          <p:cNvPr id="7" name="Picture 6" descr="Diagram&#10;&#10;Description automatically generated">
            <a:extLst>
              <a:ext uri="{FF2B5EF4-FFF2-40B4-BE49-F238E27FC236}">
                <a16:creationId xmlns:a16="http://schemas.microsoft.com/office/drawing/2014/main" id="{E3E5DBB4-3C0D-434C-98A9-330E7E0D49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1521" y="699542"/>
            <a:ext cx="5099820" cy="3528392"/>
          </a:xfrm>
          <a:prstGeom prst="rect">
            <a:avLst/>
          </a:prstGeom>
        </p:spPr>
      </p:pic>
      <p:sp>
        <p:nvSpPr>
          <p:cNvPr id="10" name="TextBox 9">
            <a:extLst>
              <a:ext uri="{FF2B5EF4-FFF2-40B4-BE49-F238E27FC236}">
                <a16:creationId xmlns:a16="http://schemas.microsoft.com/office/drawing/2014/main" id="{54C7B002-A85A-4BCE-885D-E3E72D23C7E7}"/>
              </a:ext>
            </a:extLst>
          </p:cNvPr>
          <p:cNvSpPr txBox="1"/>
          <p:nvPr/>
        </p:nvSpPr>
        <p:spPr>
          <a:xfrm>
            <a:off x="5436096" y="699542"/>
            <a:ext cx="3528392" cy="1543499"/>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lang="en-AU" sz="1150" b="1" dirty="0">
                <a:latin typeface="LM Roman 12" panose="00000500000000000000" pitchFamily="50" charset="0"/>
                <a:ea typeface="+mn-ea"/>
              </a:rPr>
              <a:t>Assumptions</a:t>
            </a: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rPr>
              <a:t>Starting Conditions</a:t>
            </a: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lang="en-AU" sz="1150" dirty="0">
                <a:latin typeface="LM Roman 12" panose="00000500000000000000" pitchFamily="50" charset="0"/>
                <a:ea typeface="+mn-ea"/>
              </a:rPr>
              <a:t>Asset Availability</a:t>
            </a: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rPr>
              <a:t>Resource </a:t>
            </a:r>
            <a:r>
              <a:rPr lang="en-AU" sz="1150" dirty="0">
                <a:latin typeface="LM Roman 12" panose="00000500000000000000" pitchFamily="50" charset="0"/>
                <a:ea typeface="+mn-ea"/>
              </a:rPr>
              <a:t>Availability</a:t>
            </a: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rPr>
              <a:t>On the Job </a:t>
            </a:r>
            <a:r>
              <a:rPr kumimoji="0" lang="en-AU" sz="1150" i="0" u="none" strike="noStrike" kern="1200" cap="none" spc="0" normalizeH="0" baseline="0" noProof="0" dirty="0" err="1">
                <a:ln>
                  <a:noFill/>
                </a:ln>
                <a:solidFill>
                  <a:schemeClr val="tx1"/>
                </a:solidFill>
                <a:effectLst/>
                <a:uLnTx/>
                <a:uFillTx/>
                <a:latin typeface="LM Roman 12" panose="00000500000000000000" pitchFamily="50" charset="0"/>
                <a:ea typeface="+mn-ea"/>
              </a:rPr>
              <a:t>Tra</a:t>
            </a:r>
            <a:r>
              <a:rPr lang="en-AU" sz="1150" dirty="0" err="1">
                <a:latin typeface="LM Roman 12" panose="00000500000000000000" pitchFamily="50" charset="0"/>
                <a:ea typeface="+mn-ea"/>
              </a:rPr>
              <a:t>ining</a:t>
            </a:r>
            <a:endParaRPr lang="en-AU" sz="1150" dirty="0">
              <a:latin typeface="LM Roman 12" panose="00000500000000000000" pitchFamily="50" charset="0"/>
              <a:ea typeface="+mn-ea"/>
            </a:endParaRP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rPr>
              <a:t>Military Workforce</a:t>
            </a: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lang="en-AU" sz="1150" dirty="0">
                <a:latin typeface="LM Roman 12" panose="00000500000000000000" pitchFamily="50" charset="0"/>
                <a:ea typeface="+mn-ea"/>
              </a:rPr>
              <a:t>Australian Public Service</a:t>
            </a:r>
            <a:endPar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endParaRPr>
          </a:p>
        </p:txBody>
      </p:sp>
      <p:pic>
        <p:nvPicPr>
          <p:cNvPr id="3" name="Picture 2" descr="A picture containing diagram&#10;&#10;Description automatically generated">
            <a:extLst>
              <a:ext uri="{FF2B5EF4-FFF2-40B4-BE49-F238E27FC236}">
                <a16:creationId xmlns:a16="http://schemas.microsoft.com/office/drawing/2014/main" id="{287FC3B5-B707-4962-ABAA-8356EE8F423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80112" y="2376264"/>
            <a:ext cx="2974236" cy="1851670"/>
          </a:xfrm>
          <a:prstGeom prst="rect">
            <a:avLst/>
          </a:prstGeom>
        </p:spPr>
      </p:pic>
      <p:sp>
        <p:nvSpPr>
          <p:cNvPr id="8" name="TextBox 7">
            <a:extLst>
              <a:ext uri="{FF2B5EF4-FFF2-40B4-BE49-F238E27FC236}">
                <a16:creationId xmlns:a16="http://schemas.microsoft.com/office/drawing/2014/main" id="{EFBEDE57-2C8D-4E17-96B3-C9CAE552D604}"/>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lang="en-AU" sz="1150" b="1" dirty="0">
                <a:highlight>
                  <a:srgbClr val="FFE611"/>
                </a:highlight>
                <a:latin typeface="LM Roman 12" panose="00000500000000000000" pitchFamily="50" charset="0"/>
                <a:ea typeface="+mn-ea"/>
              </a:rPr>
              <a:t>5</a:t>
            </a:r>
            <a:endPar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endParaRPr>
          </a:p>
        </p:txBody>
      </p:sp>
    </p:spTree>
    <p:extLst>
      <p:ext uri="{BB962C8B-B14F-4D97-AF65-F5344CB8AC3E}">
        <p14:creationId xmlns:p14="http://schemas.microsoft.com/office/powerpoint/2010/main" val="4227344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p:txBody>
          <a:bodyPr/>
          <a:lstStyle/>
          <a:p>
            <a:r>
              <a:rPr lang="en-AU" dirty="0">
                <a:latin typeface="LM Roman 12" panose="00000500000000000000" pitchFamily="50" charset="0"/>
              </a:rPr>
              <a:t>Discrete Event Simulation (DES) Workflow</a:t>
            </a:r>
          </a:p>
        </p:txBody>
      </p:sp>
      <p:pic>
        <p:nvPicPr>
          <p:cNvPr id="7" name="Picture 6" descr="Diagram&#10;&#10;Description automatically generated">
            <a:extLst>
              <a:ext uri="{FF2B5EF4-FFF2-40B4-BE49-F238E27FC236}">
                <a16:creationId xmlns:a16="http://schemas.microsoft.com/office/drawing/2014/main" id="{E3E5DBB4-3C0D-434C-98A9-330E7E0D49F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1521" y="699542"/>
            <a:ext cx="5099820" cy="3528392"/>
          </a:xfrm>
          <a:prstGeom prst="rect">
            <a:avLst/>
          </a:prstGeom>
        </p:spPr>
      </p:pic>
      <p:sp>
        <p:nvSpPr>
          <p:cNvPr id="10" name="TextBox 9">
            <a:extLst>
              <a:ext uri="{FF2B5EF4-FFF2-40B4-BE49-F238E27FC236}">
                <a16:creationId xmlns:a16="http://schemas.microsoft.com/office/drawing/2014/main" id="{54C7B002-A85A-4BCE-885D-E3E72D23C7E7}"/>
              </a:ext>
            </a:extLst>
          </p:cNvPr>
          <p:cNvSpPr txBox="1"/>
          <p:nvPr/>
        </p:nvSpPr>
        <p:spPr>
          <a:xfrm>
            <a:off x="5436096" y="699542"/>
            <a:ext cx="3528392" cy="1543499"/>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lang="en-AU" sz="1150" b="1" dirty="0">
                <a:latin typeface="LM Roman 12" panose="00000500000000000000" pitchFamily="50" charset="0"/>
                <a:ea typeface="+mn-ea"/>
              </a:rPr>
              <a:t>Assumptions</a:t>
            </a: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rPr>
              <a:t>Starting Conditions</a:t>
            </a: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lang="en-AU" sz="1150" dirty="0">
                <a:latin typeface="LM Roman 12" panose="00000500000000000000" pitchFamily="50" charset="0"/>
                <a:ea typeface="+mn-ea"/>
              </a:rPr>
              <a:t>Asset Availability</a:t>
            </a: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rPr>
              <a:t>Resource </a:t>
            </a:r>
            <a:r>
              <a:rPr lang="en-AU" sz="1150" dirty="0">
                <a:latin typeface="LM Roman 12" panose="00000500000000000000" pitchFamily="50" charset="0"/>
                <a:ea typeface="+mn-ea"/>
              </a:rPr>
              <a:t>Availability</a:t>
            </a: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rPr>
              <a:t>On the Job </a:t>
            </a:r>
            <a:r>
              <a:rPr kumimoji="0" lang="en-AU" sz="1150" i="0" u="none" strike="noStrike" kern="1200" cap="none" spc="0" normalizeH="0" baseline="0" noProof="0" dirty="0" err="1">
                <a:ln>
                  <a:noFill/>
                </a:ln>
                <a:solidFill>
                  <a:schemeClr val="tx1"/>
                </a:solidFill>
                <a:effectLst/>
                <a:uLnTx/>
                <a:uFillTx/>
                <a:latin typeface="LM Roman 12" panose="00000500000000000000" pitchFamily="50" charset="0"/>
                <a:ea typeface="+mn-ea"/>
              </a:rPr>
              <a:t>Tra</a:t>
            </a:r>
            <a:r>
              <a:rPr lang="en-AU" sz="1150" dirty="0" err="1">
                <a:latin typeface="LM Roman 12" panose="00000500000000000000" pitchFamily="50" charset="0"/>
                <a:ea typeface="+mn-ea"/>
              </a:rPr>
              <a:t>ining</a:t>
            </a:r>
            <a:endParaRPr lang="en-AU" sz="1150" dirty="0">
              <a:latin typeface="LM Roman 12" panose="00000500000000000000" pitchFamily="50" charset="0"/>
              <a:ea typeface="+mn-ea"/>
            </a:endParaRP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rPr>
              <a:t>Military Workforce</a:t>
            </a:r>
          </a:p>
          <a:p>
            <a:pPr marL="342900" marR="0" indent="-342900" algn="l" defTabSz="914400" rtl="0" eaLnBrk="1" fontAlgn="auto" latinLnBrk="0" hangingPunct="1">
              <a:lnSpc>
                <a:spcPct val="100000"/>
              </a:lnSpc>
              <a:spcBef>
                <a:spcPct val="20000"/>
              </a:spcBef>
              <a:spcAft>
                <a:spcPts val="0"/>
              </a:spcAft>
              <a:buClrTx/>
              <a:buSzTx/>
              <a:buFont typeface="Arial" panose="020B0604020202020204" pitchFamily="34" charset="0"/>
              <a:buChar char="•"/>
              <a:tabLst/>
            </a:pPr>
            <a:r>
              <a:rPr lang="en-AU" sz="1150" dirty="0">
                <a:latin typeface="LM Roman 12" panose="00000500000000000000" pitchFamily="50" charset="0"/>
                <a:ea typeface="+mn-ea"/>
              </a:rPr>
              <a:t>Australian Public Service</a:t>
            </a:r>
            <a:endParaRPr kumimoji="0" lang="en-AU" sz="1150" i="0" u="none" strike="noStrike" kern="1200" cap="none" spc="0" normalizeH="0" baseline="0" noProof="0" dirty="0">
              <a:ln>
                <a:noFill/>
              </a:ln>
              <a:solidFill>
                <a:schemeClr val="tx1"/>
              </a:solidFill>
              <a:effectLst/>
              <a:uLnTx/>
              <a:uFillTx/>
              <a:latin typeface="LM Roman 12" panose="00000500000000000000" pitchFamily="50" charset="0"/>
              <a:ea typeface="+mn-ea"/>
            </a:endParaRPr>
          </a:p>
        </p:txBody>
      </p:sp>
      <p:pic>
        <p:nvPicPr>
          <p:cNvPr id="3" name="Picture 2" descr="A picture containing diagram&#10;&#10;Description automatically generated">
            <a:extLst>
              <a:ext uri="{FF2B5EF4-FFF2-40B4-BE49-F238E27FC236}">
                <a16:creationId xmlns:a16="http://schemas.microsoft.com/office/drawing/2014/main" id="{287FC3B5-B707-4962-ABAA-8356EE8F423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80112" y="2376264"/>
            <a:ext cx="2974236" cy="1851670"/>
          </a:xfrm>
          <a:prstGeom prst="rect">
            <a:avLst/>
          </a:prstGeom>
        </p:spPr>
      </p:pic>
      <p:pic>
        <p:nvPicPr>
          <p:cNvPr id="5" name="Picture 4">
            <a:extLst>
              <a:ext uri="{FF2B5EF4-FFF2-40B4-BE49-F238E27FC236}">
                <a16:creationId xmlns:a16="http://schemas.microsoft.com/office/drawing/2014/main" id="{AE73DD75-2D2E-4246-AE33-CAD1CDFA6434}"/>
              </a:ext>
            </a:extLst>
          </p:cNvPr>
          <p:cNvPicPr>
            <a:picLocks noChangeAspect="1"/>
          </p:cNvPicPr>
          <p:nvPr/>
        </p:nvPicPr>
        <p:blipFill>
          <a:blip r:embed="rId5"/>
          <a:stretch>
            <a:fillRect/>
          </a:stretch>
        </p:blipFill>
        <p:spPr>
          <a:xfrm>
            <a:off x="251521" y="669133"/>
            <a:ext cx="5099820" cy="3555809"/>
          </a:xfrm>
          <a:prstGeom prst="rect">
            <a:avLst/>
          </a:prstGeom>
        </p:spPr>
      </p:pic>
      <p:sp>
        <p:nvSpPr>
          <p:cNvPr id="2" name="TextBox 1">
            <a:extLst>
              <a:ext uri="{FF2B5EF4-FFF2-40B4-BE49-F238E27FC236}">
                <a16:creationId xmlns:a16="http://schemas.microsoft.com/office/drawing/2014/main" id="{62888E17-98C1-46E7-A7F6-274FDC701DDF}"/>
              </a:ext>
            </a:extLst>
          </p:cNvPr>
          <p:cNvSpPr txBox="1"/>
          <p:nvPr/>
        </p:nvSpPr>
        <p:spPr>
          <a:xfrm>
            <a:off x="1115616" y="4309306"/>
            <a:ext cx="1296144"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uLnTx/>
                <a:uFillTx/>
                <a:latin typeface="LM Roman 12" panose="00000500000000000000" pitchFamily="50" charset="0"/>
                <a:ea typeface="+mn-ea"/>
              </a:rPr>
              <a:t>Maintenance</a:t>
            </a:r>
          </a:p>
        </p:txBody>
      </p:sp>
      <p:sp>
        <p:nvSpPr>
          <p:cNvPr id="8" name="TextBox 7">
            <a:extLst>
              <a:ext uri="{FF2B5EF4-FFF2-40B4-BE49-F238E27FC236}">
                <a16:creationId xmlns:a16="http://schemas.microsoft.com/office/drawing/2014/main" id="{4F6D7F4F-7F9B-4601-82FA-976A5E6D4E96}"/>
              </a:ext>
            </a:extLst>
          </p:cNvPr>
          <p:cNvSpPr txBox="1"/>
          <p:nvPr/>
        </p:nvSpPr>
        <p:spPr>
          <a:xfrm>
            <a:off x="3635896" y="4309306"/>
            <a:ext cx="1296144"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uLnTx/>
                <a:uFillTx/>
                <a:latin typeface="LM Roman 12" panose="00000500000000000000" pitchFamily="50" charset="0"/>
                <a:ea typeface="+mn-ea"/>
              </a:rPr>
              <a:t>Workforce</a:t>
            </a:r>
          </a:p>
        </p:txBody>
      </p:sp>
      <p:sp>
        <p:nvSpPr>
          <p:cNvPr id="9" name="TextBox 8">
            <a:extLst>
              <a:ext uri="{FF2B5EF4-FFF2-40B4-BE49-F238E27FC236}">
                <a16:creationId xmlns:a16="http://schemas.microsoft.com/office/drawing/2014/main" id="{52043563-940B-47A8-A8C1-8554C2C45A67}"/>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lang="en-AU" sz="1150" b="1" dirty="0">
                <a:highlight>
                  <a:srgbClr val="FFE611"/>
                </a:highlight>
                <a:latin typeface="LM Roman 12" panose="00000500000000000000" pitchFamily="50" charset="0"/>
                <a:ea typeface="+mn-ea"/>
              </a:rPr>
              <a:t>6</a:t>
            </a:r>
            <a:endPar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endParaRPr>
          </a:p>
        </p:txBody>
      </p:sp>
    </p:spTree>
    <p:extLst>
      <p:ext uri="{BB962C8B-B14F-4D97-AF65-F5344CB8AC3E}">
        <p14:creationId xmlns:p14="http://schemas.microsoft.com/office/powerpoint/2010/main" val="1803088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a:xfrm>
            <a:off x="251521" y="11454"/>
            <a:ext cx="8712967" cy="492443"/>
          </a:xfrm>
        </p:spPr>
        <p:txBody>
          <a:bodyPr/>
          <a:lstStyle/>
          <a:p>
            <a:r>
              <a:rPr lang="en-AU" dirty="0">
                <a:latin typeface="LM Roman 12" panose="00000500000000000000" pitchFamily="50" charset="0"/>
              </a:rPr>
              <a:t>Discrete Event Simulation – Additional Inputs</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a:xfrm>
            <a:off x="395536" y="771550"/>
            <a:ext cx="3960440" cy="3600400"/>
          </a:xfrm>
        </p:spPr>
        <p:txBody>
          <a:bodyPr/>
          <a:lstStyle/>
          <a:p>
            <a:r>
              <a:rPr lang="en-AU" sz="1200" dirty="0">
                <a:latin typeface="LM Roman 12" panose="00000500000000000000" pitchFamily="50" charset="0"/>
              </a:rPr>
              <a:t>Holidays</a:t>
            </a:r>
          </a:p>
          <a:p>
            <a:r>
              <a:rPr lang="en-AU" sz="1200" dirty="0">
                <a:latin typeface="LM Roman 12" panose="00000500000000000000" pitchFamily="50" charset="0"/>
              </a:rPr>
              <a:t>Approval Delays</a:t>
            </a:r>
          </a:p>
          <a:p>
            <a:r>
              <a:rPr lang="en-AU" sz="1200" dirty="0">
                <a:latin typeface="LM Roman 12" panose="00000500000000000000" pitchFamily="50" charset="0"/>
              </a:rPr>
              <a:t>Multi Asset Conditions</a:t>
            </a:r>
          </a:p>
          <a:p>
            <a:pPr lvl="1"/>
            <a:r>
              <a:rPr lang="en-AU" sz="1000" dirty="0">
                <a:latin typeface="LM Roman 12" panose="00000500000000000000" pitchFamily="50" charset="0"/>
              </a:rPr>
              <a:t>Multiple Asset Conditions</a:t>
            </a:r>
          </a:p>
          <a:p>
            <a:pPr lvl="1"/>
            <a:r>
              <a:rPr lang="en-AU" sz="1000" dirty="0">
                <a:latin typeface="LM Roman 12" panose="00000500000000000000" pitchFamily="50" charset="0"/>
              </a:rPr>
              <a:t>Acquisition</a:t>
            </a:r>
          </a:p>
          <a:p>
            <a:pPr lvl="1"/>
            <a:r>
              <a:rPr lang="en-AU" sz="1000" dirty="0">
                <a:latin typeface="LM Roman 12" panose="00000500000000000000" pitchFamily="50" charset="0"/>
              </a:rPr>
              <a:t>Resource Requirement</a:t>
            </a:r>
          </a:p>
          <a:p>
            <a:pPr lvl="1"/>
            <a:r>
              <a:rPr lang="en-AU" sz="1000" dirty="0">
                <a:latin typeface="LM Roman 12" panose="00000500000000000000" pitchFamily="50" charset="0"/>
              </a:rPr>
              <a:t>Maintenance Scheduling</a:t>
            </a:r>
          </a:p>
          <a:p>
            <a:pPr lvl="1"/>
            <a:r>
              <a:rPr lang="en-AU" sz="1000" dirty="0">
                <a:latin typeface="LM Roman 12" panose="00000500000000000000" pitchFamily="50" charset="0"/>
              </a:rPr>
              <a:t>Test Conditions</a:t>
            </a:r>
          </a:p>
          <a:p>
            <a:pPr lvl="1"/>
            <a:r>
              <a:rPr lang="en-AU" sz="1000" dirty="0">
                <a:latin typeface="LM Roman 12" panose="00000500000000000000" pitchFamily="50" charset="0"/>
              </a:rPr>
              <a:t>Storage and floor space</a:t>
            </a:r>
          </a:p>
          <a:p>
            <a:r>
              <a:rPr lang="en-AU" sz="1200" dirty="0">
                <a:latin typeface="LM Roman 12" panose="00000500000000000000" pitchFamily="50" charset="0"/>
              </a:rPr>
              <a:t>Multi Facility/Workshop use</a:t>
            </a:r>
          </a:p>
          <a:p>
            <a:pPr lvl="1"/>
            <a:r>
              <a:rPr lang="en-AU" sz="1000" dirty="0">
                <a:latin typeface="LM Roman 12" panose="00000500000000000000" pitchFamily="50" charset="0"/>
              </a:rPr>
              <a:t>Maintenance Tasks</a:t>
            </a:r>
          </a:p>
          <a:p>
            <a:r>
              <a:rPr lang="en-AU" sz="1200" dirty="0">
                <a:latin typeface="LM Roman 12" panose="00000500000000000000" pitchFamily="50" charset="0"/>
              </a:rPr>
              <a:t>Resources</a:t>
            </a:r>
          </a:p>
          <a:p>
            <a:pPr lvl="1"/>
            <a:r>
              <a:rPr lang="en-AU" sz="1000" dirty="0">
                <a:latin typeface="LM Roman 12" panose="00000500000000000000" pitchFamily="50" charset="0"/>
              </a:rPr>
              <a:t>Acquisition</a:t>
            </a:r>
          </a:p>
          <a:p>
            <a:pPr lvl="1"/>
            <a:r>
              <a:rPr lang="en-AU" sz="1000" dirty="0">
                <a:latin typeface="LM Roman 12" panose="00000500000000000000" pitchFamily="50" charset="0"/>
              </a:rPr>
              <a:t>Starting Conditions</a:t>
            </a:r>
          </a:p>
          <a:p>
            <a:pPr lvl="1"/>
            <a:r>
              <a:rPr lang="en-AU" sz="1000" dirty="0">
                <a:latin typeface="LM Roman 12" panose="00000500000000000000" pitchFamily="50" charset="0"/>
              </a:rPr>
              <a:t>Failure Rates</a:t>
            </a:r>
          </a:p>
          <a:p>
            <a:endParaRPr lang="en-AU" dirty="0">
              <a:latin typeface="LM Roman 12" panose="00000500000000000000" pitchFamily="50" charset="0"/>
            </a:endParaRPr>
          </a:p>
        </p:txBody>
      </p:sp>
      <p:sp>
        <p:nvSpPr>
          <p:cNvPr id="6" name="Text Placeholder 4">
            <a:extLst>
              <a:ext uri="{FF2B5EF4-FFF2-40B4-BE49-F238E27FC236}">
                <a16:creationId xmlns:a16="http://schemas.microsoft.com/office/drawing/2014/main" id="{8D4D5825-E595-4D96-A157-3DF23AAD5508}"/>
              </a:ext>
            </a:extLst>
          </p:cNvPr>
          <p:cNvSpPr txBox="1">
            <a:spLocks/>
          </p:cNvSpPr>
          <p:nvPr/>
        </p:nvSpPr>
        <p:spPr bwMode="auto">
          <a:xfrm>
            <a:off x="4644008" y="771550"/>
            <a:ext cx="3960440" cy="36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342900" indent="-342900" algn="l" rtl="0" eaLnBrk="1" fontAlgn="base" hangingPunct="1">
              <a:spcBef>
                <a:spcPts val="600"/>
              </a:spcBef>
              <a:spcAft>
                <a:spcPct val="0"/>
              </a:spcAft>
              <a:buFont typeface="Arial" panose="020B0604020202020204" pitchFamily="34" charset="0"/>
              <a:buChar char="•"/>
              <a:defRPr sz="2400" kern="1200">
                <a:solidFill>
                  <a:schemeClr val="tx1"/>
                </a:solidFill>
                <a:latin typeface="+mn-lt"/>
                <a:ea typeface="ＭＳ Ｐゴシック" charset="-128"/>
                <a:cs typeface="ＭＳ Ｐゴシック" charset="-128"/>
              </a:defRPr>
            </a:lvl1pPr>
            <a:lvl2pPr marL="703262" indent="-342900" algn="just" rtl="0" eaLnBrk="1" fontAlgn="base" hangingPunct="1">
              <a:spcBef>
                <a:spcPts val="600"/>
              </a:spcBef>
              <a:spcAft>
                <a:spcPct val="0"/>
              </a:spcAft>
              <a:buFont typeface="Arial" panose="020B0604020202020204" pitchFamily="34" charset="0"/>
              <a:buChar char="•"/>
              <a:defRPr sz="2200" kern="1200">
                <a:solidFill>
                  <a:schemeClr val="tx1"/>
                </a:solidFill>
                <a:latin typeface="+mn-lt"/>
                <a:ea typeface="ＭＳ Ｐゴシック" charset="-128"/>
                <a:cs typeface="ＭＳ Ｐゴシック" charset="0"/>
              </a:defRPr>
            </a:lvl2pPr>
            <a:lvl3pPr marL="715963" indent="-268288" algn="l" rtl="0" eaLnBrk="1" fontAlgn="base" hangingPunct="1">
              <a:spcBef>
                <a:spcPts val="600"/>
              </a:spcBef>
              <a:spcAft>
                <a:spcPct val="0"/>
              </a:spcAft>
              <a:buFont typeface="Lucida Grande"/>
              <a:buChar char="–"/>
              <a:defRPr sz="2000" kern="1200">
                <a:solidFill>
                  <a:schemeClr val="tx1"/>
                </a:solidFill>
                <a:latin typeface="+mn-lt"/>
                <a:ea typeface="ヒラギノ角ゴ Pro W3" pitchFamily="-60" charset="-128"/>
                <a:cs typeface="ヒラギノ角ゴ Pro W3" charset="-128"/>
              </a:defRPr>
            </a:lvl3pPr>
            <a:lvl4pPr marL="984250" indent="-269875" algn="l" rtl="0" eaLnBrk="1" fontAlgn="base" hangingPunct="1">
              <a:spcBef>
                <a:spcPts val="600"/>
              </a:spcBef>
              <a:spcAft>
                <a:spcPct val="0"/>
              </a:spcAft>
              <a:buFont typeface="Lucida Grande"/>
              <a:buChar char="»"/>
              <a:defRPr sz="2000" kern="1200">
                <a:solidFill>
                  <a:schemeClr val="tx1"/>
                </a:solidFill>
                <a:latin typeface="+mn-lt"/>
                <a:ea typeface="ヒラギノ角ゴ Pro W3" pitchFamily="-60" charset="-128"/>
                <a:cs typeface="ヒラギノ角ゴ Pro W3" charset="-128"/>
              </a:defRPr>
            </a:lvl4pPr>
            <a:lvl5pPr marL="1257300" indent="-269875" algn="l" rtl="0" eaLnBrk="1" fontAlgn="base" hangingPunct="1">
              <a:spcBef>
                <a:spcPts val="600"/>
              </a:spcBef>
              <a:spcAft>
                <a:spcPct val="0"/>
              </a:spcAft>
              <a:buFont typeface="Wingdings" panose="05000000000000000000" pitchFamily="2" charset="2"/>
              <a:buChar char="§"/>
              <a:defRPr sz="2000" kern="1200">
                <a:solidFill>
                  <a:schemeClr val="tx1"/>
                </a:solidFill>
                <a:latin typeface="+mn-lt"/>
                <a:ea typeface="ヒラギノ角ゴ Pro W3" pitchFamily="-60" charset="-128"/>
                <a:cs typeface="ヒラギノ角ゴ Pro W3" charset="-128"/>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1200" dirty="0">
                <a:latin typeface="LM Roman 12" panose="00000500000000000000" pitchFamily="50" charset="0"/>
              </a:rPr>
              <a:t>Asset Maintenance Tasks</a:t>
            </a:r>
          </a:p>
          <a:p>
            <a:pPr lvl="1"/>
            <a:r>
              <a:rPr lang="en-AU" sz="1000" dirty="0">
                <a:latin typeface="LM Roman 12" panose="00000500000000000000" pitchFamily="50" charset="0"/>
              </a:rPr>
              <a:t>Time</a:t>
            </a:r>
          </a:p>
          <a:p>
            <a:pPr lvl="1"/>
            <a:r>
              <a:rPr lang="en-AU" sz="1000" dirty="0">
                <a:latin typeface="LM Roman 12" panose="00000500000000000000" pitchFamily="50" charset="0"/>
              </a:rPr>
              <a:t>Workforce Requirement</a:t>
            </a:r>
          </a:p>
          <a:p>
            <a:pPr lvl="1"/>
            <a:r>
              <a:rPr lang="en-AU" sz="1000" dirty="0">
                <a:latin typeface="LM Roman 12" panose="00000500000000000000" pitchFamily="50" charset="0"/>
              </a:rPr>
              <a:t>Total asset maintenance cost</a:t>
            </a:r>
          </a:p>
          <a:p>
            <a:pPr lvl="1"/>
            <a:r>
              <a:rPr lang="en-AU" sz="1000" dirty="0">
                <a:latin typeface="LM Roman 12" panose="00000500000000000000" pitchFamily="50" charset="0"/>
              </a:rPr>
              <a:t>OJT Requirements</a:t>
            </a:r>
          </a:p>
          <a:p>
            <a:r>
              <a:rPr lang="en-AU" sz="1200" dirty="0">
                <a:latin typeface="LM Roman 12" panose="00000500000000000000" pitchFamily="50" charset="0"/>
              </a:rPr>
              <a:t>Workforce</a:t>
            </a:r>
          </a:p>
          <a:p>
            <a:pPr lvl="1"/>
            <a:r>
              <a:rPr lang="en-AU" sz="1000" dirty="0">
                <a:latin typeface="LM Roman 12" panose="00000500000000000000" pitchFamily="50" charset="0"/>
              </a:rPr>
              <a:t>Individual level breakdowns</a:t>
            </a:r>
          </a:p>
          <a:p>
            <a:pPr lvl="1"/>
            <a:r>
              <a:rPr lang="en-AU" sz="1000" dirty="0">
                <a:latin typeface="LM Roman 12" panose="00000500000000000000" pitchFamily="50" charset="0"/>
              </a:rPr>
              <a:t>Promotion</a:t>
            </a:r>
          </a:p>
          <a:p>
            <a:pPr lvl="1"/>
            <a:r>
              <a:rPr lang="en-AU" sz="1000" dirty="0">
                <a:latin typeface="LM Roman 12" panose="00000500000000000000" pitchFamily="50" charset="0"/>
              </a:rPr>
              <a:t>Task requirements</a:t>
            </a:r>
          </a:p>
          <a:p>
            <a:pPr lvl="1"/>
            <a:r>
              <a:rPr lang="en-AU" sz="1000" dirty="0">
                <a:latin typeface="LM Roman 12" panose="00000500000000000000" pitchFamily="50" charset="0"/>
              </a:rPr>
              <a:t>Type</a:t>
            </a:r>
          </a:p>
          <a:p>
            <a:r>
              <a:rPr lang="en-AU" sz="1200" dirty="0">
                <a:latin typeface="LM Roman 12" panose="00000500000000000000" pitchFamily="50" charset="0"/>
              </a:rPr>
              <a:t>Initial Workforce conditions</a:t>
            </a:r>
          </a:p>
          <a:p>
            <a:r>
              <a:rPr lang="en-AU" sz="1200" dirty="0">
                <a:latin typeface="LM Roman 12" panose="00000500000000000000" pitchFamily="50" charset="0"/>
              </a:rPr>
              <a:t>Facilities</a:t>
            </a:r>
          </a:p>
          <a:p>
            <a:pPr lvl="1"/>
            <a:r>
              <a:rPr lang="en-AU" sz="1000" dirty="0">
                <a:latin typeface="LM Roman 12" panose="00000500000000000000" pitchFamily="50" charset="0"/>
              </a:rPr>
              <a:t>Size</a:t>
            </a:r>
          </a:p>
          <a:p>
            <a:pPr lvl="1"/>
            <a:r>
              <a:rPr lang="en-AU" sz="1000" dirty="0">
                <a:latin typeface="LM Roman 12" panose="00000500000000000000" pitchFamily="50" charset="0"/>
              </a:rPr>
              <a:t>Weight</a:t>
            </a:r>
            <a:endParaRPr lang="en-AU" dirty="0">
              <a:latin typeface="LM Roman 12" panose="00000500000000000000" pitchFamily="50" charset="0"/>
            </a:endParaRPr>
          </a:p>
        </p:txBody>
      </p:sp>
      <p:sp>
        <p:nvSpPr>
          <p:cNvPr id="7" name="TextBox 6">
            <a:extLst>
              <a:ext uri="{FF2B5EF4-FFF2-40B4-BE49-F238E27FC236}">
                <a16:creationId xmlns:a16="http://schemas.microsoft.com/office/drawing/2014/main" id="{080D2254-48B0-46C0-B7D1-AB894A7BDC24}"/>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7</a:t>
            </a:r>
          </a:p>
        </p:txBody>
      </p:sp>
    </p:spTree>
    <p:extLst>
      <p:ext uri="{BB962C8B-B14F-4D97-AF65-F5344CB8AC3E}">
        <p14:creationId xmlns:p14="http://schemas.microsoft.com/office/powerpoint/2010/main" val="2092382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C18FF1-F7A4-4A89-8006-EBD14275DD39}"/>
              </a:ext>
            </a:extLst>
          </p:cNvPr>
          <p:cNvSpPr>
            <a:spLocks noGrp="1"/>
          </p:cNvSpPr>
          <p:nvPr>
            <p:ph type="title"/>
          </p:nvPr>
        </p:nvSpPr>
        <p:spPr>
          <a:xfrm>
            <a:off x="251521" y="11454"/>
            <a:ext cx="8712967" cy="492443"/>
          </a:xfrm>
        </p:spPr>
        <p:txBody>
          <a:bodyPr/>
          <a:lstStyle/>
          <a:p>
            <a:r>
              <a:rPr lang="en-AU" dirty="0">
                <a:latin typeface="LM Roman 12" panose="00000500000000000000" pitchFamily="50" charset="0"/>
              </a:rPr>
              <a:t>Discrete Event Simulation – Additional Inputs</a:t>
            </a:r>
          </a:p>
        </p:txBody>
      </p:sp>
      <p:sp>
        <p:nvSpPr>
          <p:cNvPr id="5" name="Text Placeholder 4">
            <a:extLst>
              <a:ext uri="{FF2B5EF4-FFF2-40B4-BE49-F238E27FC236}">
                <a16:creationId xmlns:a16="http://schemas.microsoft.com/office/drawing/2014/main" id="{3C20262A-3D00-490A-A746-8ED7AFFE5C3B}"/>
              </a:ext>
            </a:extLst>
          </p:cNvPr>
          <p:cNvSpPr>
            <a:spLocks noGrp="1"/>
          </p:cNvSpPr>
          <p:nvPr>
            <p:ph type="body" idx="10"/>
          </p:nvPr>
        </p:nvSpPr>
        <p:spPr>
          <a:xfrm>
            <a:off x="395536" y="771550"/>
            <a:ext cx="3960440" cy="3600400"/>
          </a:xfrm>
        </p:spPr>
        <p:txBody>
          <a:bodyPr/>
          <a:lstStyle/>
          <a:p>
            <a:r>
              <a:rPr lang="en-AU" sz="1200" dirty="0">
                <a:latin typeface="LM Roman 12" panose="00000500000000000000" pitchFamily="50" charset="0"/>
              </a:rPr>
              <a:t>Holidays</a:t>
            </a:r>
          </a:p>
          <a:p>
            <a:r>
              <a:rPr lang="en-AU" sz="1200" dirty="0">
                <a:latin typeface="LM Roman 12" panose="00000500000000000000" pitchFamily="50" charset="0"/>
              </a:rPr>
              <a:t>Approval Delays</a:t>
            </a:r>
          </a:p>
          <a:p>
            <a:r>
              <a:rPr lang="en-AU" sz="1200" dirty="0">
                <a:latin typeface="LM Roman 12" panose="00000500000000000000" pitchFamily="50" charset="0"/>
              </a:rPr>
              <a:t>Multi Asset Conditions</a:t>
            </a:r>
          </a:p>
          <a:p>
            <a:pPr lvl="1"/>
            <a:r>
              <a:rPr lang="en-AU" sz="1000" dirty="0">
                <a:latin typeface="LM Roman 12" panose="00000500000000000000" pitchFamily="50" charset="0"/>
              </a:rPr>
              <a:t>Multiple Asset Conditions</a:t>
            </a:r>
          </a:p>
          <a:p>
            <a:pPr lvl="1"/>
            <a:r>
              <a:rPr lang="en-AU" sz="1000" dirty="0">
                <a:latin typeface="LM Roman 12" panose="00000500000000000000" pitchFamily="50" charset="0"/>
              </a:rPr>
              <a:t>Acquisition</a:t>
            </a:r>
          </a:p>
          <a:p>
            <a:pPr lvl="1"/>
            <a:r>
              <a:rPr lang="en-AU" sz="1000" dirty="0">
                <a:latin typeface="LM Roman 12" panose="00000500000000000000" pitchFamily="50" charset="0"/>
              </a:rPr>
              <a:t>Resource Requirement</a:t>
            </a:r>
          </a:p>
          <a:p>
            <a:pPr lvl="1"/>
            <a:r>
              <a:rPr lang="en-AU" sz="1000" dirty="0">
                <a:solidFill>
                  <a:srgbClr val="FF0000"/>
                </a:solidFill>
                <a:latin typeface="LM Roman 12" panose="00000500000000000000" pitchFamily="50" charset="0"/>
              </a:rPr>
              <a:t>Maintenance Scheduling</a:t>
            </a:r>
          </a:p>
          <a:p>
            <a:pPr lvl="1"/>
            <a:r>
              <a:rPr lang="en-AU" sz="1000" dirty="0">
                <a:latin typeface="LM Roman 12" panose="00000500000000000000" pitchFamily="50" charset="0"/>
              </a:rPr>
              <a:t>Test Conditions</a:t>
            </a:r>
          </a:p>
          <a:p>
            <a:pPr lvl="1"/>
            <a:r>
              <a:rPr lang="en-AU" sz="1000" dirty="0">
                <a:latin typeface="LM Roman 12" panose="00000500000000000000" pitchFamily="50" charset="0"/>
              </a:rPr>
              <a:t>Storage and floor space</a:t>
            </a:r>
          </a:p>
          <a:p>
            <a:r>
              <a:rPr lang="en-AU" sz="1200" dirty="0">
                <a:latin typeface="LM Roman 12" panose="00000500000000000000" pitchFamily="50" charset="0"/>
              </a:rPr>
              <a:t>Multi Facility/Workshop use</a:t>
            </a:r>
          </a:p>
          <a:p>
            <a:pPr lvl="1"/>
            <a:r>
              <a:rPr lang="en-AU" sz="1000" dirty="0">
                <a:solidFill>
                  <a:srgbClr val="FF0000"/>
                </a:solidFill>
                <a:latin typeface="LM Roman 12" panose="00000500000000000000" pitchFamily="50" charset="0"/>
              </a:rPr>
              <a:t>Maintenance Tasks</a:t>
            </a:r>
          </a:p>
          <a:p>
            <a:r>
              <a:rPr lang="en-AU" sz="1200" dirty="0">
                <a:latin typeface="LM Roman 12" panose="00000500000000000000" pitchFamily="50" charset="0"/>
              </a:rPr>
              <a:t>Resources</a:t>
            </a:r>
          </a:p>
          <a:p>
            <a:pPr lvl="1"/>
            <a:r>
              <a:rPr lang="en-AU" sz="1000" dirty="0">
                <a:latin typeface="LM Roman 12" panose="00000500000000000000" pitchFamily="50" charset="0"/>
              </a:rPr>
              <a:t>Acquisition</a:t>
            </a:r>
          </a:p>
          <a:p>
            <a:pPr lvl="1"/>
            <a:r>
              <a:rPr lang="en-AU" sz="1000" dirty="0">
                <a:latin typeface="LM Roman 12" panose="00000500000000000000" pitchFamily="50" charset="0"/>
              </a:rPr>
              <a:t>Starting Conditions</a:t>
            </a:r>
          </a:p>
          <a:p>
            <a:pPr lvl="1"/>
            <a:r>
              <a:rPr lang="en-AU" sz="1000" dirty="0">
                <a:latin typeface="LM Roman 12" panose="00000500000000000000" pitchFamily="50" charset="0"/>
              </a:rPr>
              <a:t>Failure Rates</a:t>
            </a:r>
          </a:p>
          <a:p>
            <a:endParaRPr lang="en-AU" dirty="0">
              <a:latin typeface="LM Roman 12" panose="00000500000000000000" pitchFamily="50" charset="0"/>
            </a:endParaRPr>
          </a:p>
        </p:txBody>
      </p:sp>
      <p:sp>
        <p:nvSpPr>
          <p:cNvPr id="6" name="Text Placeholder 4">
            <a:extLst>
              <a:ext uri="{FF2B5EF4-FFF2-40B4-BE49-F238E27FC236}">
                <a16:creationId xmlns:a16="http://schemas.microsoft.com/office/drawing/2014/main" id="{8D4D5825-E595-4D96-A157-3DF23AAD5508}"/>
              </a:ext>
            </a:extLst>
          </p:cNvPr>
          <p:cNvSpPr txBox="1">
            <a:spLocks/>
          </p:cNvSpPr>
          <p:nvPr/>
        </p:nvSpPr>
        <p:spPr bwMode="auto">
          <a:xfrm>
            <a:off x="4644008" y="771550"/>
            <a:ext cx="3960440" cy="36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342900" indent="-342900" algn="l" rtl="0" eaLnBrk="1" fontAlgn="base" hangingPunct="1">
              <a:spcBef>
                <a:spcPts val="600"/>
              </a:spcBef>
              <a:spcAft>
                <a:spcPct val="0"/>
              </a:spcAft>
              <a:buFont typeface="Arial" panose="020B0604020202020204" pitchFamily="34" charset="0"/>
              <a:buChar char="•"/>
              <a:defRPr sz="2400" kern="1200">
                <a:solidFill>
                  <a:schemeClr val="tx1"/>
                </a:solidFill>
                <a:latin typeface="+mn-lt"/>
                <a:ea typeface="ＭＳ Ｐゴシック" charset="-128"/>
                <a:cs typeface="ＭＳ Ｐゴシック" charset="-128"/>
              </a:defRPr>
            </a:lvl1pPr>
            <a:lvl2pPr marL="703262" indent="-342900" algn="just" rtl="0" eaLnBrk="1" fontAlgn="base" hangingPunct="1">
              <a:spcBef>
                <a:spcPts val="600"/>
              </a:spcBef>
              <a:spcAft>
                <a:spcPct val="0"/>
              </a:spcAft>
              <a:buFont typeface="Arial" panose="020B0604020202020204" pitchFamily="34" charset="0"/>
              <a:buChar char="•"/>
              <a:defRPr sz="2200" kern="1200">
                <a:solidFill>
                  <a:schemeClr val="tx1"/>
                </a:solidFill>
                <a:latin typeface="+mn-lt"/>
                <a:ea typeface="ＭＳ Ｐゴシック" charset="-128"/>
                <a:cs typeface="ＭＳ Ｐゴシック" charset="0"/>
              </a:defRPr>
            </a:lvl2pPr>
            <a:lvl3pPr marL="715963" indent="-268288" algn="l" rtl="0" eaLnBrk="1" fontAlgn="base" hangingPunct="1">
              <a:spcBef>
                <a:spcPts val="600"/>
              </a:spcBef>
              <a:spcAft>
                <a:spcPct val="0"/>
              </a:spcAft>
              <a:buFont typeface="Lucida Grande"/>
              <a:buChar char="–"/>
              <a:defRPr sz="2000" kern="1200">
                <a:solidFill>
                  <a:schemeClr val="tx1"/>
                </a:solidFill>
                <a:latin typeface="+mn-lt"/>
                <a:ea typeface="ヒラギノ角ゴ Pro W3" pitchFamily="-60" charset="-128"/>
                <a:cs typeface="ヒラギノ角ゴ Pro W3" charset="-128"/>
              </a:defRPr>
            </a:lvl3pPr>
            <a:lvl4pPr marL="984250" indent="-269875" algn="l" rtl="0" eaLnBrk="1" fontAlgn="base" hangingPunct="1">
              <a:spcBef>
                <a:spcPts val="600"/>
              </a:spcBef>
              <a:spcAft>
                <a:spcPct val="0"/>
              </a:spcAft>
              <a:buFont typeface="Lucida Grande"/>
              <a:buChar char="»"/>
              <a:defRPr sz="2000" kern="1200">
                <a:solidFill>
                  <a:schemeClr val="tx1"/>
                </a:solidFill>
                <a:latin typeface="+mn-lt"/>
                <a:ea typeface="ヒラギノ角ゴ Pro W3" pitchFamily="-60" charset="-128"/>
                <a:cs typeface="ヒラギノ角ゴ Pro W3" charset="-128"/>
              </a:defRPr>
            </a:lvl4pPr>
            <a:lvl5pPr marL="1257300" indent="-269875" algn="l" rtl="0" eaLnBrk="1" fontAlgn="base" hangingPunct="1">
              <a:spcBef>
                <a:spcPts val="600"/>
              </a:spcBef>
              <a:spcAft>
                <a:spcPct val="0"/>
              </a:spcAft>
              <a:buFont typeface="Wingdings" panose="05000000000000000000" pitchFamily="2" charset="2"/>
              <a:buChar char="§"/>
              <a:defRPr sz="2000" kern="1200">
                <a:solidFill>
                  <a:schemeClr val="tx1"/>
                </a:solidFill>
                <a:latin typeface="+mn-lt"/>
                <a:ea typeface="ヒラギノ角ゴ Pro W3" pitchFamily="-60" charset="-128"/>
                <a:cs typeface="ヒラギノ角ゴ Pro W3" charset="-128"/>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1200" dirty="0">
                <a:latin typeface="LM Roman 12" panose="00000500000000000000" pitchFamily="50" charset="0"/>
              </a:rPr>
              <a:t>Asset Maintenance Tasks</a:t>
            </a:r>
          </a:p>
          <a:p>
            <a:pPr lvl="1"/>
            <a:r>
              <a:rPr lang="en-AU" sz="1000" dirty="0">
                <a:latin typeface="LM Roman 12" panose="00000500000000000000" pitchFamily="50" charset="0"/>
              </a:rPr>
              <a:t>Time</a:t>
            </a:r>
          </a:p>
          <a:p>
            <a:pPr lvl="1"/>
            <a:r>
              <a:rPr lang="en-AU" sz="1000" dirty="0">
                <a:solidFill>
                  <a:srgbClr val="FF0000"/>
                </a:solidFill>
                <a:latin typeface="LM Roman 12" panose="00000500000000000000" pitchFamily="50" charset="0"/>
              </a:rPr>
              <a:t>Workforce Requirement</a:t>
            </a:r>
          </a:p>
          <a:p>
            <a:pPr lvl="1"/>
            <a:r>
              <a:rPr lang="en-AU" sz="1000" dirty="0">
                <a:latin typeface="LM Roman 12" panose="00000500000000000000" pitchFamily="50" charset="0"/>
              </a:rPr>
              <a:t>Cost</a:t>
            </a:r>
          </a:p>
          <a:p>
            <a:pPr lvl="1"/>
            <a:r>
              <a:rPr lang="en-AU" sz="1000" b="1" dirty="0">
                <a:solidFill>
                  <a:srgbClr val="FF0000"/>
                </a:solidFill>
                <a:latin typeface="LM Roman 12" panose="00000500000000000000" pitchFamily="50" charset="0"/>
              </a:rPr>
              <a:t>OJT Requirements</a:t>
            </a:r>
          </a:p>
          <a:p>
            <a:r>
              <a:rPr lang="en-AU" sz="1200" dirty="0">
                <a:latin typeface="LM Roman 12" panose="00000500000000000000" pitchFamily="50" charset="0"/>
              </a:rPr>
              <a:t>Workforce</a:t>
            </a:r>
          </a:p>
          <a:p>
            <a:pPr lvl="1"/>
            <a:r>
              <a:rPr lang="en-AU" sz="1000" dirty="0">
                <a:latin typeface="LM Roman 12" panose="00000500000000000000" pitchFamily="50" charset="0"/>
              </a:rPr>
              <a:t>Individual level breakdowns</a:t>
            </a:r>
          </a:p>
          <a:p>
            <a:pPr lvl="1"/>
            <a:r>
              <a:rPr lang="en-AU" sz="1000" dirty="0">
                <a:latin typeface="LM Roman 12" panose="00000500000000000000" pitchFamily="50" charset="0"/>
              </a:rPr>
              <a:t>Promotion</a:t>
            </a:r>
          </a:p>
          <a:p>
            <a:pPr lvl="1"/>
            <a:r>
              <a:rPr lang="en-AU" sz="1000" dirty="0">
                <a:latin typeface="LM Roman 12" panose="00000500000000000000" pitchFamily="50" charset="0"/>
              </a:rPr>
              <a:t>Task requirements</a:t>
            </a:r>
          </a:p>
          <a:p>
            <a:pPr lvl="1"/>
            <a:r>
              <a:rPr lang="en-AU" sz="1000" dirty="0">
                <a:latin typeface="LM Roman 12" panose="00000500000000000000" pitchFamily="50" charset="0"/>
              </a:rPr>
              <a:t>Type</a:t>
            </a:r>
          </a:p>
          <a:p>
            <a:r>
              <a:rPr lang="en-AU" sz="1200" dirty="0">
                <a:latin typeface="LM Roman 12" panose="00000500000000000000" pitchFamily="50" charset="0"/>
              </a:rPr>
              <a:t>Initial Workforce conditions</a:t>
            </a:r>
          </a:p>
          <a:p>
            <a:r>
              <a:rPr lang="en-AU" sz="1200" dirty="0">
                <a:latin typeface="LM Roman 12" panose="00000500000000000000" pitchFamily="50" charset="0"/>
              </a:rPr>
              <a:t>Facilities</a:t>
            </a:r>
          </a:p>
          <a:p>
            <a:pPr lvl="1"/>
            <a:r>
              <a:rPr lang="en-AU" sz="1000" dirty="0">
                <a:latin typeface="LM Roman 12" panose="00000500000000000000" pitchFamily="50" charset="0"/>
              </a:rPr>
              <a:t>Size</a:t>
            </a:r>
          </a:p>
          <a:p>
            <a:pPr lvl="1"/>
            <a:r>
              <a:rPr lang="en-AU" sz="1000" dirty="0">
                <a:latin typeface="LM Roman 12" panose="00000500000000000000" pitchFamily="50" charset="0"/>
              </a:rPr>
              <a:t>Weight</a:t>
            </a:r>
            <a:endParaRPr lang="en-AU" dirty="0">
              <a:latin typeface="LM Roman 12" panose="00000500000000000000" pitchFamily="50" charset="0"/>
            </a:endParaRPr>
          </a:p>
        </p:txBody>
      </p:sp>
      <p:sp>
        <p:nvSpPr>
          <p:cNvPr id="7" name="TextBox 6">
            <a:extLst>
              <a:ext uri="{FF2B5EF4-FFF2-40B4-BE49-F238E27FC236}">
                <a16:creationId xmlns:a16="http://schemas.microsoft.com/office/drawing/2014/main" id="{A2816DDB-6990-41F2-81A8-89659CC6C687}"/>
              </a:ext>
            </a:extLst>
          </p:cNvPr>
          <p:cNvSpPr txBox="1"/>
          <p:nvPr/>
        </p:nvSpPr>
        <p:spPr>
          <a:xfrm>
            <a:off x="4391980" y="4850360"/>
            <a:ext cx="360040" cy="269304"/>
          </a:xfrm>
          <a:prstGeom prst="rect">
            <a:avLst/>
          </a:prstGeom>
        </p:spPr>
        <p:txBody>
          <a:bodyPr wrap="square" rtlCol="0">
            <a:spAutoFit/>
          </a:bodyPr>
          <a:lstStyle/>
          <a:p>
            <a: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pPr>
            <a:r>
              <a:rPr kumimoji="0" lang="en-AU" sz="1150" b="1" i="0" u="none" strike="noStrike" kern="1200" cap="none" spc="0" normalizeH="0" baseline="0" noProof="0" dirty="0">
                <a:ln>
                  <a:noFill/>
                </a:ln>
                <a:solidFill>
                  <a:schemeClr val="tx1"/>
                </a:solidFill>
                <a:effectLst/>
                <a:highlight>
                  <a:srgbClr val="FFE611"/>
                </a:highlight>
                <a:uLnTx/>
                <a:uFillTx/>
                <a:latin typeface="LM Roman 12" panose="00000500000000000000" pitchFamily="50" charset="0"/>
                <a:ea typeface="+mn-ea"/>
              </a:rPr>
              <a:t>8</a:t>
            </a:r>
          </a:p>
        </p:txBody>
      </p:sp>
    </p:spTree>
    <p:extLst>
      <p:ext uri="{BB962C8B-B14F-4D97-AF65-F5344CB8AC3E}">
        <p14:creationId xmlns:p14="http://schemas.microsoft.com/office/powerpoint/2010/main" val="1274610470"/>
      </p:ext>
    </p:extLst>
  </p:cSld>
  <p:clrMapOvr>
    <a:masterClrMapping/>
  </p:clrMapOvr>
</p:sld>
</file>

<file path=ppt/theme/theme1.xml><?xml version="1.0" encoding="utf-8"?>
<a:theme xmlns:a="http://schemas.openxmlformats.org/drawingml/2006/main" name="ASB_Template-16x9">
  <a:themeElements>
    <a:clrScheme name="AGSM">
      <a:dk1>
        <a:srgbClr val="404040"/>
      </a:dk1>
      <a:lt1>
        <a:sysClr val="window" lastClr="FFFFFF"/>
      </a:lt1>
      <a:dk2>
        <a:srgbClr val="063E8D"/>
      </a:dk2>
      <a:lt2>
        <a:srgbClr val="CCCCCC"/>
      </a:lt2>
      <a:accent1>
        <a:srgbClr val="063E8D"/>
      </a:accent1>
      <a:accent2>
        <a:srgbClr val="FFD700"/>
      </a:accent2>
      <a:accent3>
        <a:srgbClr val="0067A8"/>
      </a:accent3>
      <a:accent4>
        <a:srgbClr val="00568E"/>
      </a:accent4>
      <a:accent5>
        <a:srgbClr val="004372"/>
      </a:accent5>
      <a:accent6>
        <a:srgbClr val="002E52"/>
      </a:accent6>
      <a:hlink>
        <a:srgbClr val="33CCFF"/>
      </a:hlink>
      <a:folHlink>
        <a:srgbClr val="063E8D"/>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a:lstStyle>
        <a:defPPr marL="342900" marR="0" indent="-342900" algn="l" defTabSz="914400" rtl="0" eaLnBrk="1" fontAlgn="auto" latinLnBrk="0" hangingPunct="1">
          <a:lnSpc>
            <a:spcPct val="100000"/>
          </a:lnSpc>
          <a:spcBef>
            <a:spcPct val="20000"/>
          </a:spcBef>
          <a:spcAft>
            <a:spcPts val="0"/>
          </a:spcAft>
          <a:buClrTx/>
          <a:buSzTx/>
          <a:buFont typeface="Arial" pitchFamily="34" charset="0"/>
          <a:buNone/>
          <a:tabLst/>
          <a:defRPr kumimoji="0" sz="1150" b="1" i="0" u="none" strike="noStrike" kern="1200" cap="none" spc="0" normalizeH="0" baseline="0" noProof="0" dirty="0" smtClean="0">
            <a:ln>
              <a:noFill/>
            </a:ln>
            <a:solidFill>
              <a:schemeClr val="tx1"/>
            </a:solidFill>
            <a:effectLst/>
            <a:uLnTx/>
            <a:uFillTx/>
            <a:latin typeface="Sommet bold"/>
            <a:ea typeface="+mn-ea"/>
            <a:cs typeface="+mn-cs"/>
          </a:defRPr>
        </a:defPPr>
      </a:lstStyle>
    </a:txDef>
  </a:objectDefaults>
  <a:extraClrSchemeLst/>
  <a:extLst>
    <a:ext uri="{05A4C25C-085E-4340-85A3-A5531E510DB2}">
      <thm15:themeFamily xmlns:thm15="http://schemas.microsoft.com/office/thememl/2012/main" name="Presentation2" id="{CE9EA4C5-4304-4441-93D1-CB8095503422}" vid="{77551E35-C607-4C45-A88C-AB03B6EE098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LongProperties xmlns="http://schemas.microsoft.com/office/2006/metadata/long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5F79BF484E21044A9C550BCB454BEB82" ma:contentTypeVersion="4" ma:contentTypeDescription="Create a new document." ma:contentTypeScope="" ma:versionID="ba0dd0af9aefa3c01c9a9eaae9c27c5d">
  <xsd:schema xmlns:xsd="http://www.w3.org/2001/XMLSchema" xmlns:xs="http://www.w3.org/2001/XMLSchema" xmlns:p="http://schemas.microsoft.com/office/2006/metadata/properties" xmlns:ns2="705484d5-2b19-4e1d-8f19-2ae6ad27bd6a" targetNamespace="http://schemas.microsoft.com/office/2006/metadata/properties" ma:root="true" ma:fieldsID="1505be9e67f157366dc1568c285e5573" ns2:_="">
    <xsd:import namespace="705484d5-2b19-4e1d-8f19-2ae6ad27bd6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05484d5-2b19-4e1d-8f19-2ae6ad27bd6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3925E84-C641-4344-BD40-2BC2D5753BC4}">
  <ds:schemaRefs>
    <ds:schemaRef ds:uri="http://schemas.microsoft.com/office/2006/documentManagement/types"/>
    <ds:schemaRef ds:uri="http://schemas.microsoft.com/office/infopath/2007/PartnerControls"/>
    <ds:schemaRef ds:uri="705484d5-2b19-4e1d-8f19-2ae6ad27bd6a"/>
    <ds:schemaRef ds:uri="http://schemas.microsoft.com/office/2006/metadata/properties"/>
    <ds:schemaRef ds:uri="http://www.w3.org/XML/1998/namespace"/>
    <ds:schemaRef ds:uri="http://purl.org/dc/elements/1.1/"/>
    <ds:schemaRef ds:uri="http://purl.org/dc/terms/"/>
    <ds:schemaRef ds:uri="http://schemas.openxmlformats.org/package/2006/metadata/core-properties"/>
    <ds:schemaRef ds:uri="http://purl.org/dc/dcmitype/"/>
  </ds:schemaRefs>
</ds:datastoreItem>
</file>

<file path=customXml/itemProps2.xml><?xml version="1.0" encoding="utf-8"?>
<ds:datastoreItem xmlns:ds="http://schemas.openxmlformats.org/officeDocument/2006/customXml" ds:itemID="{0CA0D1B9-3404-4CAC-86F4-4FD26645EC81}">
  <ds:schemaRefs>
    <ds:schemaRef ds:uri="http://schemas.microsoft.com/office/2006/metadata/longProperties"/>
  </ds:schemaRefs>
</ds:datastoreItem>
</file>

<file path=customXml/itemProps3.xml><?xml version="1.0" encoding="utf-8"?>
<ds:datastoreItem xmlns:ds="http://schemas.openxmlformats.org/officeDocument/2006/customXml" ds:itemID="{0AA39D25-E57F-4D75-A4BF-A3093047DEF1}">
  <ds:schemaRefs>
    <ds:schemaRef ds:uri="http://schemas.microsoft.com/sharepoint/v3/contenttype/forms"/>
  </ds:schemaRefs>
</ds:datastoreItem>
</file>

<file path=customXml/itemProps4.xml><?xml version="1.0" encoding="utf-8"?>
<ds:datastoreItem xmlns:ds="http://schemas.openxmlformats.org/officeDocument/2006/customXml" ds:itemID="{CFEACCA2-04A4-4C13-8A09-CFC1373F427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05484d5-2b19-4e1d-8f19-2ae6ad27bd6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Capability Systems Centre - Template</Template>
  <TotalTime>17250</TotalTime>
  <Words>2499</Words>
  <Application>Microsoft Office PowerPoint</Application>
  <PresentationFormat>On-screen Show (16:9)</PresentationFormat>
  <Paragraphs>340</Paragraphs>
  <Slides>20</Slides>
  <Notes>20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Lucida Grande</vt:lpstr>
      <vt:lpstr>Sommet</vt:lpstr>
      <vt:lpstr>Arial</vt:lpstr>
      <vt:lpstr>Calibri</vt:lpstr>
      <vt:lpstr>LM Roman 12</vt:lpstr>
      <vt:lpstr>Segoe UI</vt:lpstr>
      <vt:lpstr>Times New Roman</vt:lpstr>
      <vt:lpstr>Wingdings</vt:lpstr>
      <vt:lpstr>ASB_Template-16x9</vt:lpstr>
      <vt:lpstr>The military maintenance workforce: A simulation-based optimisation approach.</vt:lpstr>
      <vt:lpstr>Topics</vt:lpstr>
      <vt:lpstr>Introduction</vt:lpstr>
      <vt:lpstr>Thesis Goals</vt:lpstr>
      <vt:lpstr>Simulation</vt:lpstr>
      <vt:lpstr>Discrete Event Simulation (DES) Workflow</vt:lpstr>
      <vt:lpstr>Discrete Event Simulation (DES) Workflow</vt:lpstr>
      <vt:lpstr>Discrete Event Simulation – Additional Inputs</vt:lpstr>
      <vt:lpstr>Discrete Event Simulation – Additional Inputs</vt:lpstr>
      <vt:lpstr>Discrete Event Simulation – Additional Outputs</vt:lpstr>
      <vt:lpstr>Discrete Event Simulation – Additional Outputs</vt:lpstr>
      <vt:lpstr>Simulation-based Optimisation</vt:lpstr>
      <vt:lpstr>Simulation Based Optimisation</vt:lpstr>
      <vt:lpstr>Computational Analysis – Set Injection</vt:lpstr>
      <vt:lpstr>Computational Analysis – Optimised Injection</vt:lpstr>
      <vt:lpstr>Computational Analysis – Sensitivity Analysis</vt:lpstr>
      <vt:lpstr>Sensitivity Analysis</vt:lpstr>
      <vt:lpstr>Further Research Potential</vt:lpstr>
      <vt:lpstr>Closed Loop Maintenance Workforce</vt:lpstr>
      <vt:lpstr>Closed Loop Maintenance Workforce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Purnell</dc:creator>
  <cp:lastModifiedBy>Kurt Withers</cp:lastModifiedBy>
  <cp:revision>273</cp:revision>
  <cp:lastPrinted>2021-09-14T02:44:36Z</cp:lastPrinted>
  <dcterms:created xsi:type="dcterms:W3CDTF">2019-08-02T03:15:44Z</dcterms:created>
  <dcterms:modified xsi:type="dcterms:W3CDTF">2021-09-22T06:45:46Z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SBDocumentType">
    <vt:lpwstr>16</vt:lpwstr>
  </property>
  <property fmtid="{D5CDD505-2E9C-101B-9397-08002B2CF9AE}" pid="3" name="Order">
    <vt:lpwstr>6600.00000000000</vt:lpwstr>
  </property>
  <property fmtid="{D5CDD505-2E9C-101B-9397-08002B2CF9AE}" pid="4" name="Category">
    <vt:lpwstr>AGSM</vt:lpwstr>
  </property>
  <property fmtid="{D5CDD505-2E9C-101B-9397-08002B2CF9AE}" pid="5" name="ASBDepartment">
    <vt:lpwstr>8</vt:lpwstr>
  </property>
  <property fmtid="{D5CDD505-2E9C-101B-9397-08002B2CF9AE}" pid="6" name="ASBUpdatedDate">
    <vt:lpwstr>2015-09-08T00:00:00Z</vt:lpwstr>
  </property>
  <property fmtid="{D5CDD505-2E9C-101B-9397-08002B2CF9AE}" pid="7" name="ASBProgram">
    <vt:lpwstr>5</vt:lpwstr>
  </property>
  <property fmtid="{D5CDD505-2E9C-101B-9397-08002B2CF9AE}" pid="8" name="Format">
    <vt:lpwstr>PowerPoint</vt:lpwstr>
  </property>
  <property fmtid="{D5CDD505-2E9C-101B-9397-08002B2CF9AE}" pid="9" name="UnswBus_ResourceCategory">
    <vt:lpwstr>78;#AGSM|e641e8a1-99e5-404f-bd7c-35803f4d985d</vt:lpwstr>
  </property>
  <property fmtid="{D5CDD505-2E9C-101B-9397-08002B2CF9AE}" pid="10" name="UnswBus_ResourceType">
    <vt:lpwstr>Template</vt:lpwstr>
  </property>
  <property fmtid="{D5CDD505-2E9C-101B-9397-08002B2CF9AE}" pid="11" name="i7e4caf4883549738b3fce866cf588f7">
    <vt:lpwstr>AGSM|e641e8a1-99e5-404f-bd7c-35803f4d985d</vt:lpwstr>
  </property>
  <property fmtid="{D5CDD505-2E9C-101B-9397-08002B2CF9AE}" pid="12" name="TaxCatchAll">
    <vt:lpwstr>78;#AGSM|e641e8a1-99e5-404f-bd7c-35803f4d985d</vt:lpwstr>
  </property>
  <property fmtid="{D5CDD505-2E9C-101B-9397-08002B2CF9AE}" pid="13" name="l106d6d0667840b48999320499b4dd29">
    <vt:lpwstr/>
  </property>
  <property fmtid="{D5CDD505-2E9C-101B-9397-08002B2CF9AE}" pid="14" name="UnswBus_EnterpriseKeywords">
    <vt:lpwstr/>
  </property>
  <property fmtid="{D5CDD505-2E9C-101B-9397-08002B2CF9AE}" pid="15" name="cfdce602ab9848b4bf80c62eae0cddb3">
    <vt:lpwstr/>
  </property>
  <property fmtid="{D5CDD505-2E9C-101B-9397-08002B2CF9AE}" pid="16" name="UnswBus_SchoolUnit">
    <vt:lpwstr/>
  </property>
  <property fmtid="{D5CDD505-2E9C-101B-9397-08002B2CF9AE}" pid="17" name="UnswBus_Description">
    <vt:lpwstr>Branded templates produced by the UNSW Business School Marketing team</vt:lpwstr>
  </property>
  <property fmtid="{D5CDD505-2E9C-101B-9397-08002B2CF9AE}" pid="18" name="ContentTypeId">
    <vt:lpwstr>0x0101005F79BF484E21044A9C550BCB454BEB82</vt:lpwstr>
  </property>
</Properties>
</file>